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42"/>
  </p:notesMasterIdLst>
  <p:handoutMasterIdLst>
    <p:handoutMasterId r:id="rId43"/>
  </p:handoutMasterIdLst>
  <p:sldIdLst>
    <p:sldId id="2448" r:id="rId5"/>
    <p:sldId id="2463" r:id="rId6"/>
    <p:sldId id="259" r:id="rId7"/>
    <p:sldId id="2491" r:id="rId8"/>
    <p:sldId id="2492" r:id="rId9"/>
    <p:sldId id="2450" r:id="rId10"/>
    <p:sldId id="2493" r:id="rId11"/>
    <p:sldId id="2464" r:id="rId12"/>
    <p:sldId id="2494" r:id="rId13"/>
    <p:sldId id="2495" r:id="rId14"/>
    <p:sldId id="2465" r:id="rId15"/>
    <p:sldId id="2474" r:id="rId16"/>
    <p:sldId id="2475" r:id="rId17"/>
    <p:sldId id="2476" r:id="rId18"/>
    <p:sldId id="2478" r:id="rId19"/>
    <p:sldId id="2497" r:id="rId20"/>
    <p:sldId id="2496" r:id="rId21"/>
    <p:sldId id="2473" r:id="rId22"/>
    <p:sldId id="2477" r:id="rId23"/>
    <p:sldId id="2479" r:id="rId24"/>
    <p:sldId id="2481" r:id="rId25"/>
    <p:sldId id="2483" r:id="rId26"/>
    <p:sldId id="2486" r:id="rId27"/>
    <p:sldId id="2485" r:id="rId28"/>
    <p:sldId id="2487" r:id="rId29"/>
    <p:sldId id="2488" r:id="rId30"/>
    <p:sldId id="2489" r:id="rId31"/>
    <p:sldId id="2490" r:id="rId32"/>
    <p:sldId id="2498" r:id="rId33"/>
    <p:sldId id="2499" r:id="rId34"/>
    <p:sldId id="2500" r:id="rId35"/>
    <p:sldId id="2501" r:id="rId36"/>
    <p:sldId id="2502" r:id="rId37"/>
    <p:sldId id="2503" r:id="rId38"/>
    <p:sldId id="2436" r:id="rId39"/>
    <p:sldId id="2470" r:id="rId40"/>
    <p:sldId id="2471"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992" userDrawn="1">
          <p15:clr>
            <a:srgbClr val="A4A3A4"/>
          </p15:clr>
        </p15:guide>
        <p15:guide id="2" pos="3840" userDrawn="1">
          <p15:clr>
            <a:srgbClr val="A4A3A4"/>
          </p15:clr>
        </p15:guide>
        <p15:guide id="3" orient="horz" pos="1416"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023B"/>
    <a:srgbClr val="898989"/>
    <a:srgbClr val="2F3342"/>
    <a:srgbClr val="A53F52"/>
    <a:srgbClr val="2C2153"/>
    <a:srgbClr val="E9975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8FD4443E-F989-4FC4-A0C8-D5A2AF1F390B}" styleName="Dark Style 1 - Accent 5">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5"/>
          </a:solidFill>
        </a:fill>
      </a:tcStyle>
    </a:wholeTbl>
    <a:band1H>
      <a:tcStyle>
        <a:tcBdr/>
        <a:fill>
          <a:solidFill>
            <a:schemeClr val="accent5">
              <a:shade val="60000"/>
            </a:schemeClr>
          </a:solidFill>
        </a:fill>
      </a:tcStyle>
    </a:band1H>
    <a:band1V>
      <a:tcStyle>
        <a:tcBdr/>
        <a:fill>
          <a:solidFill>
            <a:schemeClr val="accent5">
              <a:shade val="60000"/>
            </a:schemeClr>
          </a:solidFill>
        </a:fill>
      </a:tcStyle>
    </a:band1V>
    <a:lastCol>
      <a:tcTxStyle b="on"/>
      <a:tcStyle>
        <a:tcBdr>
          <a:left>
            <a:ln w="25400" cmpd="sng">
              <a:solidFill>
                <a:schemeClr val="lt1"/>
              </a:solidFill>
            </a:ln>
          </a:left>
        </a:tcBdr>
        <a:fill>
          <a:solidFill>
            <a:schemeClr val="accent5">
              <a:shade val="60000"/>
            </a:schemeClr>
          </a:solidFill>
        </a:fill>
      </a:tcStyle>
    </a:lastCol>
    <a:firstCol>
      <a:tcTxStyle b="on"/>
      <a:tcStyle>
        <a:tcBdr>
          <a:right>
            <a:ln w="25400" cmpd="sng">
              <a:solidFill>
                <a:schemeClr val="lt1"/>
              </a:solidFill>
            </a:ln>
          </a:right>
        </a:tcBdr>
        <a:fill>
          <a:solidFill>
            <a:schemeClr val="accent5">
              <a:shade val="60000"/>
            </a:schemeClr>
          </a:solidFill>
        </a:fill>
      </a:tcStyle>
    </a:firstCol>
    <a:lastRow>
      <a:tcTxStyle b="on"/>
      <a:tcStyle>
        <a:tcBdr>
          <a:top>
            <a:ln w="25400" cmpd="sng">
              <a:solidFill>
                <a:schemeClr val="lt1"/>
              </a:solidFill>
            </a:ln>
          </a:top>
        </a:tcBdr>
        <a:fill>
          <a:solidFill>
            <a:schemeClr val="accent5">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F2DE63D5-997A-4646-A377-4702673A728D}" styleName="Light Style 2 - Accent 3">
    <a:wholeTbl>
      <a:tcTxStyle>
        <a:fontRef idx="minor">
          <a:scrgbClr r="0" g="0" b="0"/>
        </a:fontRef>
        <a:schemeClr val="tx1"/>
      </a:tcTxStyle>
      <a:tcStyle>
        <a:tcBdr>
          <a:left>
            <a:lnRef idx="1">
              <a:schemeClr val="accent3"/>
            </a:lnRef>
          </a:left>
          <a:right>
            <a:lnRef idx="1">
              <a:schemeClr val="accent3"/>
            </a:lnRef>
          </a:right>
          <a:top>
            <a:lnRef idx="1">
              <a:schemeClr val="accent3"/>
            </a:lnRef>
          </a:top>
          <a:bottom>
            <a:lnRef idx="1">
              <a:schemeClr val="accent3"/>
            </a:lnRef>
          </a:bottom>
          <a:insideH>
            <a:ln>
              <a:noFill/>
            </a:ln>
          </a:insideH>
          <a:insideV>
            <a:ln>
              <a:noFill/>
            </a:ln>
          </a:insideV>
        </a:tcBdr>
        <a:fill>
          <a:noFill/>
        </a:fill>
      </a:tcStyle>
    </a:wholeTbl>
    <a:band1H>
      <a:tcStyle>
        <a:tcBdr>
          <a:top>
            <a:lnRef idx="1">
              <a:schemeClr val="accent3"/>
            </a:lnRef>
          </a:top>
          <a:bottom>
            <a:lnRef idx="1">
              <a:schemeClr val="accent3"/>
            </a:lnRef>
          </a:bottom>
        </a:tcBdr>
      </a:tcStyle>
    </a:band1H>
    <a:band1V>
      <a:tcStyle>
        <a:tcBdr>
          <a:left>
            <a:lnRef idx="1">
              <a:schemeClr val="accent3"/>
            </a:lnRef>
          </a:left>
          <a:right>
            <a:lnRef idx="1">
              <a:schemeClr val="accent3"/>
            </a:lnRef>
          </a:right>
        </a:tcBdr>
      </a:tcStyle>
    </a:band1V>
    <a:band2V>
      <a:tcStyle>
        <a:tcBdr>
          <a:left>
            <a:lnRef idx="1">
              <a:schemeClr val="accent3"/>
            </a:lnRef>
          </a:left>
          <a:right>
            <a:lnRef idx="1">
              <a:schemeClr val="accent3"/>
            </a:lnRef>
          </a:right>
        </a:tcBdr>
      </a:tcStyle>
    </a:band2V>
    <a:lastCol>
      <a:tcTxStyle b="on"/>
      <a:tcStyle>
        <a:tcBdr/>
      </a:tcStyle>
    </a:lastCol>
    <a:firstCol>
      <a:tcTxStyle b="on"/>
      <a:tcStyle>
        <a:tcBdr/>
      </a:tcStyle>
    </a:firstCol>
    <a:lastRow>
      <a:tcTxStyle b="on"/>
      <a:tcStyle>
        <a:tcBdr>
          <a:top>
            <a:ln w="50800" cmpd="dbl">
              <a:solidFill>
                <a:schemeClr val="accent3"/>
              </a:solidFill>
            </a:ln>
          </a:top>
        </a:tcBdr>
      </a:tcStyle>
    </a:lastRow>
    <a:firstRow>
      <a:tcTxStyle b="on">
        <a:fontRef idx="minor">
          <a:scrgbClr r="0" g="0" b="0"/>
        </a:fontRef>
        <a:schemeClr val="bg1"/>
      </a:tcTxStyle>
      <a:tcStyle>
        <a:tcBdr/>
        <a:fillRef idx="1">
          <a:schemeClr val="accent3"/>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980" autoAdjust="0"/>
    <p:restoredTop sz="95852" autoAdjust="0"/>
  </p:normalViewPr>
  <p:slideViewPr>
    <p:cSldViewPr snapToGrid="0">
      <p:cViewPr varScale="1">
        <p:scale>
          <a:sx n="96" d="100"/>
          <a:sy n="96" d="100"/>
        </p:scale>
        <p:origin x="86" y="130"/>
      </p:cViewPr>
      <p:guideLst>
        <p:guide orient="horz" pos="1992"/>
        <p:guide pos="3840"/>
        <p:guide orient="horz" pos="1416"/>
      </p:guideLst>
    </p:cSldViewPr>
  </p:slideViewPr>
  <p:outlineViewPr>
    <p:cViewPr>
      <p:scale>
        <a:sx n="33" d="100"/>
        <a:sy n="33" d="100"/>
      </p:scale>
      <p:origin x="0" y="-5189"/>
    </p:cViewPr>
  </p:outlineViewPr>
  <p:notesTextViewPr>
    <p:cViewPr>
      <p:scale>
        <a:sx n="3" d="2"/>
        <a:sy n="3" d="2"/>
      </p:scale>
      <p:origin x="0" y="0"/>
    </p:cViewPr>
  </p:notesTextViewPr>
  <p:sorterViewPr>
    <p:cViewPr>
      <p:scale>
        <a:sx n="130" d="100"/>
        <a:sy n="130" d="100"/>
      </p:scale>
      <p:origin x="0" y="0"/>
    </p:cViewPr>
  </p:sorterViewPr>
  <p:notesViewPr>
    <p:cSldViewPr snapToGrid="0">
      <p:cViewPr varScale="1">
        <p:scale>
          <a:sx n="60" d="100"/>
          <a:sy n="60" d="100"/>
        </p:scale>
        <p:origin x="3187"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F97DFCF-F890-A143-9133-C8B65C9B0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FE2C281-2434-D94F-B4BD-BA3CD4DB844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66D5B4E-BF3E-3B45-A4BA-D6C3B92870D7}" type="datetimeFigureOut">
              <a:rPr lang="en-US" smtClean="0"/>
              <a:t>4/15/2021</a:t>
            </a:fld>
            <a:endParaRPr lang="en-US" dirty="0"/>
          </a:p>
        </p:txBody>
      </p:sp>
      <p:sp>
        <p:nvSpPr>
          <p:cNvPr id="4" name="Footer Placeholder 3">
            <a:extLst>
              <a:ext uri="{FF2B5EF4-FFF2-40B4-BE49-F238E27FC236}">
                <a16:creationId xmlns:a16="http://schemas.microsoft.com/office/drawing/2014/main" id="{5C17CBFA-633D-5540-AFAA-BE1F495EC62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826B5631-D714-AD41-853B-A883ADC344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65AE8BC-2AB3-9E4C-9797-2A6F8A74C74E}" type="slidenum">
              <a:rPr lang="en-US" smtClean="0"/>
              <a:t>‹#›</a:t>
            </a:fld>
            <a:endParaRPr lang="en-US" dirty="0"/>
          </a:p>
        </p:txBody>
      </p:sp>
    </p:spTree>
    <p:extLst>
      <p:ext uri="{BB962C8B-B14F-4D97-AF65-F5344CB8AC3E}">
        <p14:creationId xmlns:p14="http://schemas.microsoft.com/office/powerpoint/2010/main" val="427398705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A8621B-8C8E-49BA-8772-41D0FE75A082}" type="datetimeFigureOut">
              <a:rPr lang="en-US" smtClean="0"/>
              <a:t>4/15/2021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8B34ED-4CDD-41C9-90F7-D768D5559A6F}" type="slidenum">
              <a:rPr lang="en-US" smtClean="0"/>
              <a:t>‹#›</a:t>
            </a:fld>
            <a:endParaRPr lang="en-US" dirty="0"/>
          </a:p>
        </p:txBody>
      </p:sp>
    </p:spTree>
    <p:extLst>
      <p:ext uri="{BB962C8B-B14F-4D97-AF65-F5344CB8AC3E}">
        <p14:creationId xmlns:p14="http://schemas.microsoft.com/office/powerpoint/2010/main" val="42259706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28</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29</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30</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31</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Potential client offers opportunity to work with me.</a:t>
            </a:r>
          </a:p>
          <a:p>
            <a:pPr marL="171450" indent="-171450">
              <a:buFontTx/>
              <a:buChar char="-"/>
            </a:pPr>
            <a:r>
              <a:rPr lang="en-US" dirty="0"/>
              <a:t>Main objectives is to analyze the data to determine the top stations with the most traffic. Then, out of the top stations, deduce the most logical option based on not only the most crowded area, but also to answer the question that: what are the common venues around the neighborhood? Is it suitable to open the Vietnamese restaurant here?</a:t>
            </a:r>
          </a:p>
          <a:p>
            <a:pPr marL="171450" indent="-171450">
              <a:buFontTx/>
              <a:buChar char="-"/>
            </a:pPr>
            <a:r>
              <a:rPr lang="en-US" dirty="0"/>
              <a:t>Main goals: Using data science tools and analytical skills to extract useful information from raw data and logically present it to the client. </a:t>
            </a:r>
          </a:p>
        </p:txBody>
      </p:sp>
      <p:sp>
        <p:nvSpPr>
          <p:cNvPr id="4" name="Slide Number Placeholder 3"/>
          <p:cNvSpPr>
            <a:spLocks noGrp="1"/>
          </p:cNvSpPr>
          <p:nvPr>
            <p:ph type="sldNum" sz="quarter" idx="5"/>
          </p:nvPr>
        </p:nvSpPr>
        <p:spPr/>
        <p:txBody>
          <a:bodyPr/>
          <a:lstStyle/>
          <a:p>
            <a:fld id="{228B34ED-4CDD-41C9-90F7-D768D5559A6F}" type="slidenum">
              <a:rPr lang="en-US" smtClean="0"/>
              <a:t>5</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32</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33</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34</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36</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37</a:t>
            </a:fld>
            <a:endParaRPr lang="en-US" dirty="0"/>
          </a:p>
        </p:txBody>
      </p:sp>
    </p:spTree>
    <p:extLst>
      <p:ext uri="{BB962C8B-B14F-4D97-AF65-F5344CB8AC3E}">
        <p14:creationId xmlns:p14="http://schemas.microsoft.com/office/powerpoint/2010/main" val="16329491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main data source we will focus on is the MTA Turnstile data. </a:t>
            </a:r>
          </a:p>
          <a:p>
            <a:pPr marL="171450" indent="-171450">
              <a:buFontTx/>
              <a:buChar char="-"/>
            </a:pPr>
            <a:r>
              <a:rPr lang="en-US" dirty="0"/>
              <a:t>We also use Square API to explore surrounding venues of each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tools we use are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SQL for data storage and ingestion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4292E"/>
                </a:solidFill>
                <a:effectLst/>
                <a:latin typeface="-apple-system"/>
              </a:rPr>
              <a:t>Numpy</a:t>
            </a:r>
            <a:r>
              <a:rPr lang="en-US" b="0" i="0" dirty="0">
                <a:solidFill>
                  <a:srgbClr val="24292E"/>
                </a:solidFill>
                <a:effectLst/>
                <a:latin typeface="-apple-system"/>
              </a:rPr>
              <a:t> and Pandas for data cleaning and manipulation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Matplotlib and Seaborn for plotting and visualizing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Other libraries: folium (map rendering), </a:t>
            </a:r>
            <a:r>
              <a:rPr lang="en-US" b="0" i="0" dirty="0" err="1">
                <a:solidFill>
                  <a:srgbClr val="24292E"/>
                </a:solidFill>
                <a:effectLst/>
                <a:latin typeface="-apple-system"/>
              </a:rPr>
              <a:t>wordcloud</a:t>
            </a:r>
            <a:r>
              <a:rPr lang="en-US" b="0" i="0" dirty="0">
                <a:solidFill>
                  <a:srgbClr val="24292E"/>
                </a:solidFill>
                <a:effectLst/>
                <a:latin typeface="-apple-system"/>
              </a:rPr>
              <a:t> (</a:t>
            </a:r>
            <a:r>
              <a:rPr lang="en-US" b="0" i="0" dirty="0" err="1">
                <a:solidFill>
                  <a:srgbClr val="24292E"/>
                </a:solidFill>
                <a:effectLst/>
                <a:latin typeface="-apple-system"/>
              </a:rPr>
              <a:t>wordcloud</a:t>
            </a:r>
            <a:r>
              <a:rPr lang="en-US" b="0" i="0" dirty="0">
                <a:solidFill>
                  <a:srgbClr val="24292E"/>
                </a:solidFill>
                <a:effectLst/>
                <a:latin typeface="-apple-system"/>
              </a:rPr>
              <a:t> generating), requests (handling </a:t>
            </a:r>
            <a:r>
              <a:rPr lang="en-US" b="0" i="0" dirty="0" err="1">
                <a:solidFill>
                  <a:srgbClr val="24292E"/>
                </a:solidFill>
                <a:effectLst/>
                <a:latin typeface="-apple-system"/>
              </a:rPr>
              <a:t>url</a:t>
            </a:r>
            <a:r>
              <a:rPr lang="en-US" b="0" i="0" dirty="0">
                <a:solidFill>
                  <a:srgbClr val="24292E"/>
                </a:solidFill>
                <a:effectLst/>
                <a:latin typeface="-apple-system"/>
              </a:rPr>
              <a:t> requests)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6</a:t>
            </a:fld>
            <a:endParaRPr lang="en-US" dirty="0"/>
          </a:p>
        </p:txBody>
      </p:sp>
    </p:spTree>
    <p:extLst>
      <p:ext uri="{BB962C8B-B14F-4D97-AF65-F5344CB8AC3E}">
        <p14:creationId xmlns:p14="http://schemas.microsoft.com/office/powerpoint/2010/main" val="42244104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The main data source we will focus on is the MTA Turnstile data. </a:t>
            </a:r>
          </a:p>
          <a:p>
            <a:pPr marL="171450" indent="-171450">
              <a:buFontTx/>
              <a:buChar char="-"/>
            </a:pPr>
            <a:r>
              <a:rPr lang="en-US" dirty="0"/>
              <a:t>We also use Square API to explore surrounding venues of each station.</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The tools we use are : </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SQL for data storage and ingestion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err="1">
                <a:solidFill>
                  <a:srgbClr val="24292E"/>
                </a:solidFill>
                <a:effectLst/>
                <a:latin typeface="-apple-system"/>
              </a:rPr>
              <a:t>Numpy</a:t>
            </a:r>
            <a:r>
              <a:rPr lang="en-US" b="0" i="0" dirty="0">
                <a:solidFill>
                  <a:srgbClr val="24292E"/>
                </a:solidFill>
                <a:effectLst/>
                <a:latin typeface="-apple-system"/>
              </a:rPr>
              <a:t> and Pandas for data cleaning and manipulation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Matplotlib and Seaborn for plotting and visualizing</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b="0" i="0" dirty="0">
                <a:solidFill>
                  <a:srgbClr val="24292E"/>
                </a:solidFill>
                <a:effectLst/>
                <a:latin typeface="-apple-system"/>
              </a:rPr>
              <a:t>Other libraries: folium (map rendering), </a:t>
            </a:r>
            <a:r>
              <a:rPr lang="en-US" b="0" i="0" dirty="0" err="1">
                <a:solidFill>
                  <a:srgbClr val="24292E"/>
                </a:solidFill>
                <a:effectLst/>
                <a:latin typeface="-apple-system"/>
              </a:rPr>
              <a:t>wordcloud</a:t>
            </a:r>
            <a:r>
              <a:rPr lang="en-US" b="0" i="0" dirty="0">
                <a:solidFill>
                  <a:srgbClr val="24292E"/>
                </a:solidFill>
                <a:effectLst/>
                <a:latin typeface="-apple-system"/>
              </a:rPr>
              <a:t> (</a:t>
            </a:r>
            <a:r>
              <a:rPr lang="en-US" b="0" i="0" dirty="0" err="1">
                <a:solidFill>
                  <a:srgbClr val="24292E"/>
                </a:solidFill>
                <a:effectLst/>
                <a:latin typeface="-apple-system"/>
              </a:rPr>
              <a:t>wordcloud</a:t>
            </a:r>
            <a:r>
              <a:rPr lang="en-US" b="0" i="0" dirty="0">
                <a:solidFill>
                  <a:srgbClr val="24292E"/>
                </a:solidFill>
                <a:effectLst/>
                <a:latin typeface="-apple-system"/>
              </a:rPr>
              <a:t> generating), requests (handling </a:t>
            </a:r>
            <a:r>
              <a:rPr lang="en-US" b="0" i="0" dirty="0" err="1">
                <a:solidFill>
                  <a:srgbClr val="24292E"/>
                </a:solidFill>
                <a:effectLst/>
                <a:latin typeface="-apple-system"/>
              </a:rPr>
              <a:t>url</a:t>
            </a:r>
            <a:r>
              <a:rPr lang="en-US" b="0" i="0" dirty="0">
                <a:solidFill>
                  <a:srgbClr val="24292E"/>
                </a:solidFill>
                <a:effectLst/>
                <a:latin typeface="-apple-system"/>
              </a:rPr>
              <a:t> requests)</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US" b="0" i="0" dirty="0">
              <a:solidFill>
                <a:srgbClr val="24292E"/>
              </a:solidFill>
              <a:effectLst/>
              <a:latin typeface="-apple-system"/>
            </a:endParaRPr>
          </a:p>
        </p:txBody>
      </p:sp>
      <p:sp>
        <p:nvSpPr>
          <p:cNvPr id="4" name="Slide Number Placeholder 3"/>
          <p:cNvSpPr>
            <a:spLocks noGrp="1"/>
          </p:cNvSpPr>
          <p:nvPr>
            <p:ph type="sldNum" sz="quarter" idx="5"/>
          </p:nvPr>
        </p:nvSpPr>
        <p:spPr/>
        <p:txBody>
          <a:bodyPr/>
          <a:lstStyle/>
          <a:p>
            <a:fld id="{228B34ED-4CDD-41C9-90F7-D768D5559A6F}" type="slidenum">
              <a:rPr lang="en-US" smtClean="0"/>
              <a:t>7</a:t>
            </a:fld>
            <a:endParaRPr lang="en-US" dirty="0"/>
          </a:p>
        </p:txBody>
      </p:sp>
    </p:spTree>
    <p:extLst>
      <p:ext uri="{BB962C8B-B14F-4D97-AF65-F5344CB8AC3E}">
        <p14:creationId xmlns:p14="http://schemas.microsoft.com/office/powerpoint/2010/main" val="422441043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8</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9</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Exploration: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pull the most recent 4 months of data (particularly from 11/28/2020 to 03/27/2021) and use SQL to ingest into </a:t>
            </a:r>
            <a:r>
              <a:rPr lang="en-US" dirty="0" err="1"/>
              <a:t>jupyter</a:t>
            </a:r>
            <a:r>
              <a:rPr lang="en-US" dirty="0"/>
              <a:t> notebook to clean and analyze.</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sz="1200" b="0" dirty="0"/>
              <a:t>Use Square API to pull data in json format into local machine. We are interested in the density of venues around the neighborhood (such as how many restaurants there are around this particular neighborhood; if so, what kind of cuisine are they? Are they Korean, Italian, American or Vietnamese?...) Is this block specialized in pizza? (You know </a:t>
            </a:r>
            <a:r>
              <a:rPr lang="en-US" sz="1200" b="0" dirty="0" err="1"/>
              <a:t>Nyers</a:t>
            </a:r>
            <a:r>
              <a:rPr lang="en-US" sz="1200" b="0" dirty="0"/>
              <a:t> love pizza, so they wouldn’t go to pizza block to try </a:t>
            </a:r>
            <a:r>
              <a:rPr lang="en-US" sz="1200" b="0" dirty="0" err="1"/>
              <a:t>Vnese</a:t>
            </a:r>
            <a:r>
              <a:rPr lang="en-US" sz="1200" b="0" dirty="0"/>
              <a:t> rest)</a:t>
            </a:r>
          </a:p>
          <a:p>
            <a:pPr marL="457200" marR="0" lvl="1" indent="0" algn="l" defTabSz="914400" rtl="0" eaLnBrk="1" fontAlgn="auto" latinLnBrk="0" hangingPunct="1">
              <a:lnSpc>
                <a:spcPct val="100000"/>
              </a:lnSpc>
              <a:spcBef>
                <a:spcPts val="0"/>
              </a:spcBef>
              <a:spcAft>
                <a:spcPts val="0"/>
              </a:spcAft>
              <a:buClrTx/>
              <a:buSzTx/>
              <a:buFontTx/>
              <a:buNone/>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Preparation: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Almost every dataset is messy, so before going into graphing and seeking insights, we have to clean it. (Like dropping duplicates, change the datatypes, </a:t>
            </a:r>
            <a:r>
              <a:rPr lang="en-US" dirty="0" err="1"/>
              <a:t>etc</a:t>
            </a:r>
            <a:r>
              <a:rPr lang="en-US" dirty="0"/>
              <a:t>…)</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Json (JS Object Notation) format is dictionary-like type of object, so we have to converse them into regular (tabular) </a:t>
            </a:r>
            <a:r>
              <a:rPr lang="en-US" dirty="0" err="1"/>
              <a:t>dataframe</a:t>
            </a:r>
            <a:r>
              <a:rPr lang="en-US" dirty="0"/>
              <a:t> to be consistent with our purpose.</a:t>
            </a:r>
          </a:p>
          <a:p>
            <a:pPr marL="628650" marR="0" lvl="1" indent="-171450" algn="l" defTabSz="914400" rtl="0" eaLnBrk="1" fontAlgn="auto" latinLnBrk="0" hangingPunct="1">
              <a:lnSpc>
                <a:spcPct val="100000"/>
              </a:lnSpc>
              <a:spcBef>
                <a:spcPts val="0"/>
              </a:spcBef>
              <a:spcAft>
                <a:spcPts val="0"/>
              </a:spcAft>
              <a:buClrTx/>
              <a:buSzTx/>
              <a:buFontTx/>
              <a:buChar char="-"/>
              <a:tabLst/>
              <a:defRPr/>
            </a:pPr>
            <a:endParaRPr lang="en-US"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US" dirty="0"/>
              <a:t>Visualization:</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will be using tools in our disposal to create graphs (time series and bar charts) to see the trend of the data, and seek insights from them.</a:t>
            </a:r>
          </a:p>
          <a:p>
            <a:pPr marL="628650" marR="0" lvl="1" indent="-171450" algn="l" defTabSz="914400" rtl="0" eaLnBrk="1" fontAlgn="auto" latinLnBrk="0" hangingPunct="1">
              <a:lnSpc>
                <a:spcPct val="100000"/>
              </a:lnSpc>
              <a:spcBef>
                <a:spcPts val="0"/>
              </a:spcBef>
              <a:spcAft>
                <a:spcPts val="0"/>
              </a:spcAft>
              <a:buClrTx/>
              <a:buSzTx/>
              <a:buFontTx/>
              <a:buChar char="-"/>
              <a:tabLst/>
              <a:defRPr/>
            </a:pPr>
            <a:r>
              <a:rPr lang="en-US" dirty="0"/>
              <a:t>We also generate NYC map with traffic density and the venues </a:t>
            </a:r>
            <a:r>
              <a:rPr lang="en-US" dirty="0" err="1"/>
              <a:t>wordclouds</a:t>
            </a:r>
            <a:r>
              <a:rPr lang="en-US" dirty="0"/>
              <a:t>.</a:t>
            </a:r>
          </a:p>
          <a:p>
            <a:endParaRPr lang="en-US" dirty="0"/>
          </a:p>
        </p:txBody>
      </p:sp>
      <p:sp>
        <p:nvSpPr>
          <p:cNvPr id="4" name="Slide Number Placeholder 3"/>
          <p:cNvSpPr>
            <a:spLocks noGrp="1"/>
          </p:cNvSpPr>
          <p:nvPr>
            <p:ph type="sldNum" sz="quarter" idx="5"/>
          </p:nvPr>
        </p:nvSpPr>
        <p:spPr/>
        <p:txBody>
          <a:bodyPr/>
          <a:lstStyle/>
          <a:p>
            <a:fld id="{228B34ED-4CDD-41C9-90F7-D768D5559A6F}" type="slidenum">
              <a:rPr lang="en-US" smtClean="0"/>
              <a:t>10</a:t>
            </a:fld>
            <a:endParaRPr lang="en-US" dirty="0"/>
          </a:p>
        </p:txBody>
      </p:sp>
    </p:spTree>
    <p:extLst>
      <p:ext uri="{BB962C8B-B14F-4D97-AF65-F5344CB8AC3E}">
        <p14:creationId xmlns:p14="http://schemas.microsoft.com/office/powerpoint/2010/main" val="251763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business’ purpose, we only focus on the traffic between 8AM-10PM since we want to open the restaurant, and it’s not very applicable to investigate the traffic from midnight to the early morning.</a:t>
            </a:r>
          </a:p>
          <a:p>
            <a:r>
              <a:rPr lang="en-US" dirty="0"/>
              <a:t>And the results we got: here are the top 5 stations with the most traffic presented by both color-coded bar chart and map.</a:t>
            </a:r>
          </a:p>
          <a:p>
            <a:r>
              <a:rPr lang="en-US" dirty="0"/>
              <a:t>If we look at the map, the bigger the circle, the more traffic that station has. </a:t>
            </a:r>
          </a:p>
          <a:p>
            <a:r>
              <a:rPr lang="en-US" dirty="0"/>
              <a:t>Here is the 34st – Penn Station with almost 5 millions turns, followed by 86 with a little over 3.5 million.</a:t>
            </a:r>
          </a:p>
        </p:txBody>
      </p:sp>
      <p:sp>
        <p:nvSpPr>
          <p:cNvPr id="4" name="Slide Number Placeholder 3"/>
          <p:cNvSpPr>
            <a:spLocks noGrp="1"/>
          </p:cNvSpPr>
          <p:nvPr>
            <p:ph type="sldNum" sz="quarter" idx="5"/>
          </p:nvPr>
        </p:nvSpPr>
        <p:spPr/>
        <p:txBody>
          <a:bodyPr/>
          <a:lstStyle/>
          <a:p>
            <a:fld id="{228B34ED-4CDD-41C9-90F7-D768D5559A6F}" type="slidenum">
              <a:rPr lang="en-US" smtClean="0"/>
              <a:t>11</a:t>
            </a:fld>
            <a:endParaRPr lang="en-US" dirty="0"/>
          </a:p>
        </p:txBody>
      </p:sp>
    </p:spTree>
    <p:extLst>
      <p:ext uri="{BB962C8B-B14F-4D97-AF65-F5344CB8AC3E}">
        <p14:creationId xmlns:p14="http://schemas.microsoft.com/office/powerpoint/2010/main" val="16329491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p:nvPr>
        </p:nvSpPr>
        <p:spPr>
          <a:xfrm>
            <a:off x="3512343" y="5922140"/>
            <a:ext cx="5167313" cy="518795"/>
          </a:xfrm>
        </p:spPr>
        <p:txBody>
          <a:bodyPr>
            <a:noAutofit/>
          </a:bodyPr>
          <a:lstStyle>
            <a:lvl1pPr marL="0" indent="0" algn="ctr">
              <a:buNone/>
              <a:defRPr sz="1800" spc="300">
                <a:solidFill>
                  <a:schemeClr val="tx1"/>
                </a:solidFill>
              </a:defRPr>
            </a:lvl1pPr>
            <a:lvl2pPr marL="457200" indent="0">
              <a:buNone/>
              <a:defRPr/>
            </a:lvl2pPr>
          </a:lstStyle>
          <a:p>
            <a:pPr lvl="0"/>
            <a:r>
              <a:rPr lang="en-US"/>
              <a:t>Click to edit Master text styles</a:t>
            </a:r>
          </a:p>
        </p:txBody>
      </p:sp>
      <p:sp>
        <p:nvSpPr>
          <p:cNvPr id="7" name="Text Placeholder 6">
            <a:extLst>
              <a:ext uri="{FF2B5EF4-FFF2-40B4-BE49-F238E27FC236}">
                <a16:creationId xmlns:a16="http://schemas.microsoft.com/office/drawing/2014/main" id="{758235C5-25B1-4243-9762-4AAD3C08E8BE}"/>
              </a:ext>
            </a:extLst>
          </p:cNvPr>
          <p:cNvSpPr>
            <a:spLocks noGrp="1"/>
          </p:cNvSpPr>
          <p:nvPr>
            <p:ph type="body" idx="1" hasCustomPrompt="1"/>
          </p:nvPr>
        </p:nvSpPr>
        <p:spPr>
          <a:xfrm>
            <a:off x="4038600" y="3608511"/>
            <a:ext cx="4114800"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cap="all" baseline="0"/>
            </a:lvl1pPr>
          </a:lstStyle>
          <a:p>
            <a:r>
              <a:rPr lang="en-US" spc="300" dirty="0"/>
              <a:t>ANNUAL REVIEW</a:t>
            </a:r>
          </a:p>
        </p:txBody>
      </p:sp>
      <p:sp>
        <p:nvSpPr>
          <p:cNvPr id="2" name="Title 1">
            <a:extLst>
              <a:ext uri="{FF2B5EF4-FFF2-40B4-BE49-F238E27FC236}">
                <a16:creationId xmlns:a16="http://schemas.microsoft.com/office/drawing/2014/main" id="{298B2C6E-DB6F-4476-8E95-9F6EC79392FD}"/>
              </a:ext>
            </a:extLst>
          </p:cNvPr>
          <p:cNvSpPr>
            <a:spLocks noGrp="1"/>
          </p:cNvSpPr>
          <p:nvPr>
            <p:ph type="title" hasCustomPrompt="1"/>
          </p:nvPr>
        </p:nvSpPr>
        <p:spPr>
          <a:xfrm>
            <a:off x="350836" y="2445633"/>
            <a:ext cx="11490325" cy="823913"/>
          </a:xfrm>
        </p:spPr>
        <p:txBody>
          <a:bodyPr>
            <a:noAutofit/>
          </a:bodyPr>
          <a:lstStyle>
            <a:lvl1pPr>
              <a:lnSpc>
                <a:spcPct val="150000"/>
              </a:lnSpc>
              <a:spcBef>
                <a:spcPts val="1000"/>
              </a:spcBef>
              <a:defRPr sz="4000" cap="all" spc="300" baseline="0"/>
            </a:lvl1pPr>
          </a:lstStyle>
          <a:p>
            <a:r>
              <a:rPr lang="en-US" dirty="0"/>
              <a:t>Click to edit Master TEXT styles</a:t>
            </a:r>
          </a:p>
        </p:txBody>
      </p:sp>
    </p:spTree>
    <p:extLst>
      <p:ext uri="{BB962C8B-B14F-4D97-AF65-F5344CB8AC3E}">
        <p14:creationId xmlns:p14="http://schemas.microsoft.com/office/powerpoint/2010/main" val="3182303122"/>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58000"/>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1661160"/>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7" name="Title 1">
            <a:extLst>
              <a:ext uri="{FF2B5EF4-FFF2-40B4-BE49-F238E27FC236}">
                <a16:creationId xmlns:a16="http://schemas.microsoft.com/office/drawing/2014/main" id="{76CDEBF2-B5C9-4887-B717-81C3D1A73CA9}"/>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
        <p:nvSpPr>
          <p:cNvPr id="2" name="Rectangle 1">
            <a:extLst>
              <a:ext uri="{FF2B5EF4-FFF2-40B4-BE49-F238E27FC236}">
                <a16:creationId xmlns:a16="http://schemas.microsoft.com/office/drawing/2014/main" id="{016A7FA3-8C13-4E5A-88C4-4357C8ACD73E}"/>
              </a:ext>
              <a:ext uri="{C183D7F6-B498-43B3-948B-1728B52AA6E4}">
                <adec:decorative xmlns:adec="http://schemas.microsoft.com/office/drawing/2017/decorative" val="1"/>
              </a:ext>
            </a:extLst>
          </p:cNvPr>
          <p:cNvSpPr/>
          <p:nvPr userDrawn="1"/>
        </p:nvSpPr>
        <p:spPr>
          <a:xfrm>
            <a:off x="6107044"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131968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losing">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lstStyle>
            <a:lvl1pPr marL="0" indent="0" algn="ctr">
              <a:buNone/>
              <a:defRPr/>
            </a:lvl1pPr>
          </a:lstStyle>
          <a:p>
            <a:r>
              <a:rPr lang="en-US"/>
              <a:t>Click icon to add picture</a:t>
            </a:r>
            <a:endParaRPr lang="en-US" dirty="0"/>
          </a:p>
        </p:txBody>
      </p:sp>
      <p:sp>
        <p:nvSpPr>
          <p:cNvPr id="6" name="Title 5">
            <a:extLst>
              <a:ext uri="{FF2B5EF4-FFF2-40B4-BE49-F238E27FC236}">
                <a16:creationId xmlns:a16="http://schemas.microsoft.com/office/drawing/2014/main" id="{D9074D0F-754F-4F2C-A410-F222D2D2346E}"/>
              </a:ext>
            </a:extLst>
          </p:cNvPr>
          <p:cNvSpPr>
            <a:spLocks noGrp="1"/>
          </p:cNvSpPr>
          <p:nvPr>
            <p:ph type="title" idx="4294967295"/>
          </p:nvPr>
        </p:nvSpPr>
        <p:spPr>
          <a:xfrm>
            <a:off x="702365" y="1660810"/>
            <a:ext cx="10787270" cy="830649"/>
          </a:xfrm>
        </p:spPr>
        <p:txBody>
          <a:bodyPr>
            <a:noAutofit/>
          </a:bodyPr>
          <a:lstStyle/>
          <a:p>
            <a:r>
              <a:rPr lang="en-US" sz="4000" spc="300"/>
              <a:t>Click to edit Master title style</a:t>
            </a:r>
            <a:endParaRPr lang="en-US" sz="4000" spc="300" dirty="0"/>
          </a:p>
        </p:txBody>
      </p:sp>
      <p:sp>
        <p:nvSpPr>
          <p:cNvPr id="14" name="Text Placeholder 13">
            <a:extLst>
              <a:ext uri="{FF2B5EF4-FFF2-40B4-BE49-F238E27FC236}">
                <a16:creationId xmlns:a16="http://schemas.microsoft.com/office/drawing/2014/main" id="{F80209DF-C4D9-43B8-AA05-F53619153042}"/>
              </a:ext>
            </a:extLst>
          </p:cNvPr>
          <p:cNvSpPr>
            <a:spLocks noGrp="1"/>
          </p:cNvSpPr>
          <p:nvPr>
            <p:ph type="body" sz="quarter" idx="12" hasCustomPrompt="1"/>
          </p:nvPr>
        </p:nvSpPr>
        <p:spPr>
          <a:xfrm>
            <a:off x="3512343" y="5137992"/>
            <a:ext cx="5167313" cy="51879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 MASTER TEXT STYLES</a:t>
            </a:r>
          </a:p>
        </p:txBody>
      </p:sp>
      <p:sp>
        <p:nvSpPr>
          <p:cNvPr id="31" name="Text Placeholder 13">
            <a:extLst>
              <a:ext uri="{FF2B5EF4-FFF2-40B4-BE49-F238E27FC236}">
                <a16:creationId xmlns:a16="http://schemas.microsoft.com/office/drawing/2014/main" id="{1D89734B-03E0-4ADE-8F62-C819F3E976D5}"/>
              </a:ext>
            </a:extLst>
          </p:cNvPr>
          <p:cNvSpPr>
            <a:spLocks noGrp="1"/>
          </p:cNvSpPr>
          <p:nvPr>
            <p:ph type="body" sz="quarter" idx="16" hasCustomPrompt="1"/>
          </p:nvPr>
        </p:nvSpPr>
        <p:spPr>
          <a:xfrm>
            <a:off x="588194"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2" name="Text Placeholder 13">
            <a:extLst>
              <a:ext uri="{FF2B5EF4-FFF2-40B4-BE49-F238E27FC236}">
                <a16:creationId xmlns:a16="http://schemas.microsoft.com/office/drawing/2014/main" id="{85971F4D-8B59-4B3E-9169-64E0EF1BA85F}"/>
              </a:ext>
            </a:extLst>
          </p:cNvPr>
          <p:cNvSpPr>
            <a:spLocks noGrp="1"/>
          </p:cNvSpPr>
          <p:nvPr>
            <p:ph type="body" sz="quarter" idx="17" hasCustomPrompt="1"/>
          </p:nvPr>
        </p:nvSpPr>
        <p:spPr>
          <a:xfrm>
            <a:off x="4563664" y="3893330"/>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3" name="Text Placeholder 13">
            <a:extLst>
              <a:ext uri="{FF2B5EF4-FFF2-40B4-BE49-F238E27FC236}">
                <a16:creationId xmlns:a16="http://schemas.microsoft.com/office/drawing/2014/main" id="{90B19777-E2ED-419C-B486-857117FD081B}"/>
              </a:ext>
            </a:extLst>
          </p:cNvPr>
          <p:cNvSpPr>
            <a:spLocks noGrp="1"/>
          </p:cNvSpPr>
          <p:nvPr>
            <p:ph type="body" sz="quarter" idx="18" hasCustomPrompt="1"/>
          </p:nvPr>
        </p:nvSpPr>
        <p:spPr>
          <a:xfrm>
            <a:off x="8539138" y="3903126"/>
            <a:ext cx="3064668" cy="518795"/>
          </a:xfrm>
        </p:spPr>
        <p:txBody>
          <a:bodyPr>
            <a:noAutofit/>
          </a:bodyPr>
          <a:lstStyle>
            <a:lvl1pPr marL="0" indent="0" algn="ctr">
              <a:buNone/>
              <a:defRPr sz="1800" spc="300">
                <a:solidFill>
                  <a:schemeClr val="tx1"/>
                </a:solidFill>
              </a:defRPr>
            </a:lvl1pPr>
            <a:lvl2pPr marL="457200" indent="0">
              <a:buNone/>
              <a:defRPr/>
            </a:lvl2pPr>
          </a:lstStyle>
          <a:p>
            <a:pPr lvl="0"/>
            <a:r>
              <a:rPr lang="en-US" dirty="0"/>
              <a:t>click to edit</a:t>
            </a:r>
          </a:p>
        </p:txBody>
      </p:sp>
      <p:sp>
        <p:nvSpPr>
          <p:cNvPr id="34" name="Online Image Placeholder 33">
            <a:extLst>
              <a:ext uri="{FF2B5EF4-FFF2-40B4-BE49-F238E27FC236}">
                <a16:creationId xmlns:a16="http://schemas.microsoft.com/office/drawing/2014/main" id="{1A58EB44-F532-4998-B316-61C738C37BF5}"/>
              </a:ext>
            </a:extLst>
          </p:cNvPr>
          <p:cNvSpPr>
            <a:spLocks noGrp="1"/>
          </p:cNvSpPr>
          <p:nvPr>
            <p:ph type="clipArt" sz="quarter" idx="19" hasCustomPrompt="1"/>
          </p:nvPr>
        </p:nvSpPr>
        <p:spPr>
          <a:xfrm>
            <a:off x="1754768" y="3098985"/>
            <a:ext cx="731520" cy="731520"/>
          </a:xfrm>
        </p:spPr>
        <p:txBody>
          <a:bodyPr>
            <a:noAutofit/>
          </a:bodyPr>
          <a:lstStyle>
            <a:lvl1pPr marL="0" indent="0">
              <a:buNone/>
              <a:defRPr/>
            </a:lvl1pPr>
          </a:lstStyle>
          <a:p>
            <a:r>
              <a:rPr lang="en-US" dirty="0"/>
              <a:t>Icon</a:t>
            </a:r>
          </a:p>
        </p:txBody>
      </p:sp>
      <p:sp>
        <p:nvSpPr>
          <p:cNvPr id="35" name="Online Image Placeholder 33">
            <a:extLst>
              <a:ext uri="{FF2B5EF4-FFF2-40B4-BE49-F238E27FC236}">
                <a16:creationId xmlns:a16="http://schemas.microsoft.com/office/drawing/2014/main" id="{33763C3C-3545-40BD-9B2C-DC4C0E4CE819}"/>
              </a:ext>
            </a:extLst>
          </p:cNvPr>
          <p:cNvSpPr>
            <a:spLocks noGrp="1"/>
          </p:cNvSpPr>
          <p:nvPr>
            <p:ph type="clipArt" sz="quarter" idx="20" hasCustomPrompt="1"/>
          </p:nvPr>
        </p:nvSpPr>
        <p:spPr>
          <a:xfrm>
            <a:off x="5730240" y="3098985"/>
            <a:ext cx="731520" cy="731520"/>
          </a:xfrm>
        </p:spPr>
        <p:txBody>
          <a:bodyPr>
            <a:noAutofit/>
          </a:bodyPr>
          <a:lstStyle>
            <a:lvl1pPr marL="0" indent="0">
              <a:buNone/>
              <a:defRPr/>
            </a:lvl1pPr>
          </a:lstStyle>
          <a:p>
            <a:r>
              <a:rPr lang="en-US" dirty="0"/>
              <a:t>Icon</a:t>
            </a:r>
          </a:p>
        </p:txBody>
      </p:sp>
      <p:sp>
        <p:nvSpPr>
          <p:cNvPr id="36" name="Online Image Placeholder 33">
            <a:extLst>
              <a:ext uri="{FF2B5EF4-FFF2-40B4-BE49-F238E27FC236}">
                <a16:creationId xmlns:a16="http://schemas.microsoft.com/office/drawing/2014/main" id="{1C5D3777-17F3-4225-8C52-2EF1DB4FD54A}"/>
              </a:ext>
            </a:extLst>
          </p:cNvPr>
          <p:cNvSpPr>
            <a:spLocks noGrp="1"/>
          </p:cNvSpPr>
          <p:nvPr>
            <p:ph type="clipArt" sz="quarter" idx="21" hasCustomPrompt="1"/>
          </p:nvPr>
        </p:nvSpPr>
        <p:spPr>
          <a:xfrm>
            <a:off x="9705712" y="3098985"/>
            <a:ext cx="731520" cy="731520"/>
          </a:xfrm>
        </p:spPr>
        <p:txBody>
          <a:bodyPr>
            <a:noAutofit/>
          </a:bodyPr>
          <a:lstStyle>
            <a:lvl1pPr marL="0" indent="0">
              <a:buNone/>
              <a:defRPr/>
            </a:lvl1pPr>
          </a:lstStyle>
          <a:p>
            <a:r>
              <a:rPr lang="en-US" dirty="0"/>
              <a:t>Icon</a:t>
            </a:r>
          </a:p>
        </p:txBody>
      </p:sp>
    </p:spTree>
    <p:extLst>
      <p:ext uri="{BB962C8B-B14F-4D97-AF65-F5344CB8AC3E}">
        <p14:creationId xmlns:p14="http://schemas.microsoft.com/office/powerpoint/2010/main" val="3173740392"/>
      </p:ext>
    </p:extLst>
  </p:cSld>
  <p:clrMapOvr>
    <a:overrideClrMapping bg1="dk1" tx1="lt1" bg2="dk2" tx2="lt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58000"/>
          </a:xfrm>
          <a:prstGeom prst="parallelogram">
            <a:avLst/>
          </a:prstGeom>
          <a:effectLst/>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7C83D428-B974-43F4-9246-0A2EECA11A5B}"/>
              </a:ext>
            </a:extLst>
          </p:cNvPr>
          <p:cNvSpPr>
            <a:spLocks noGrp="1"/>
          </p:cNvSpPr>
          <p:nvPr>
            <p:ph type="title" hasCustomPrompt="1"/>
          </p:nvPr>
        </p:nvSpPr>
        <p:spPr>
          <a:xfrm>
            <a:off x="7068819" y="642927"/>
            <a:ext cx="4846320" cy="1435947"/>
          </a:xfrm>
        </p:spPr>
        <p:txBody>
          <a:bodyPr anchor="t">
            <a:noAutofit/>
          </a:bodyPr>
          <a:lstStyle>
            <a:lvl1pPr algn="l">
              <a:lnSpc>
                <a:spcPct val="150000"/>
              </a:lnSpc>
              <a:spcBef>
                <a:spcPts val="1000"/>
              </a:spcBef>
              <a:defRPr sz="5400" baseline="0"/>
            </a:lvl1pPr>
          </a:lstStyle>
          <a:p>
            <a:r>
              <a:rPr lang="en-US" dirty="0"/>
              <a:t>Title</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
        <p:nvSpPr>
          <p:cNvPr id="13" name="Text Placeholder 12">
            <a:extLst>
              <a:ext uri="{FF2B5EF4-FFF2-40B4-BE49-F238E27FC236}">
                <a16:creationId xmlns:a16="http://schemas.microsoft.com/office/drawing/2014/main" id="{9D00A38D-CFE8-4333-B9D2-D3E7EACA4F0E}"/>
              </a:ext>
            </a:extLst>
          </p:cNvPr>
          <p:cNvSpPr>
            <a:spLocks noGrp="1"/>
          </p:cNvSpPr>
          <p:nvPr>
            <p:ph type="body" sz="quarter" idx="15" hasCustomPrompt="1"/>
          </p:nvPr>
        </p:nvSpPr>
        <p:spPr>
          <a:xfrm>
            <a:off x="7068820" y="2078875"/>
            <a:ext cx="4114800" cy="3798888"/>
          </a:xfrm>
        </p:spPr>
        <p:txBody>
          <a:bodyPr>
            <a:noAutofit/>
          </a:bodyPr>
          <a:lstStyle>
            <a:lvl1pPr marL="0" indent="0">
              <a:buNone/>
              <a:defRPr sz="1800" spc="300"/>
            </a:lvl1pPr>
          </a:lstStyle>
          <a:p>
            <a:pPr lvl="0"/>
            <a:r>
              <a:rPr lang="en-US" dirty="0"/>
              <a:t>CLICK TO EDIT MASTER TEXT STYLES</a:t>
            </a:r>
          </a:p>
        </p:txBody>
      </p:sp>
      <p:sp>
        <p:nvSpPr>
          <p:cNvPr id="3" name="Rectangle 2">
            <a:extLst>
              <a:ext uri="{FF2B5EF4-FFF2-40B4-BE49-F238E27FC236}">
                <a16:creationId xmlns:a16="http://schemas.microsoft.com/office/drawing/2014/main" id="{1AA8588E-221D-4931-A290-C5C4184435AD}"/>
              </a:ext>
              <a:ext uri="{C183D7F6-B498-43B3-948B-1728B52AA6E4}">
                <adec:decorative xmlns:adec="http://schemas.microsoft.com/office/drawing/2017/decorative" val="1"/>
              </a:ext>
            </a:extLst>
          </p:cNvPr>
          <p:cNvSpPr/>
          <p:nvPr userDrawn="1"/>
        </p:nvSpPr>
        <p:spPr>
          <a:xfrm>
            <a:off x="7068820"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6291152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20" name="Text Placeholder 19">
            <a:extLst>
              <a:ext uri="{FF2B5EF4-FFF2-40B4-BE49-F238E27FC236}">
                <a16:creationId xmlns:a16="http://schemas.microsoft.com/office/drawing/2014/main" id="{E5539E44-E270-49B4-8B0A-07870325AA91}"/>
              </a:ext>
            </a:extLst>
          </p:cNvPr>
          <p:cNvSpPr>
            <a:spLocks noGrp="1"/>
          </p:cNvSpPr>
          <p:nvPr>
            <p:ph type="body" sz="quarter" idx="16" hasCustomPrompt="1"/>
          </p:nvPr>
        </p:nvSpPr>
        <p:spPr>
          <a:xfrm>
            <a:off x="6225539" y="1546138"/>
            <a:ext cx="4023360" cy="464871"/>
          </a:xfrm>
          <a:gradFill flip="none" rotWithShape="1">
            <a:gsLst>
              <a:gs pos="0">
                <a:schemeClr val="accent5"/>
              </a:gs>
              <a:gs pos="100000">
                <a:schemeClr val="accent2">
                  <a:lumMod val="97000"/>
                  <a:lumOff val="3000"/>
                </a:schemeClr>
              </a:gs>
              <a:gs pos="50000">
                <a:schemeClr val="accent1"/>
              </a:gs>
            </a:gsLst>
            <a:path path="circle">
              <a:fillToRect l="100000" t="100000"/>
            </a:path>
            <a:tileRect r="-100000" b="-10000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lvl1pPr marL="0" indent="0" algn="ctr">
              <a:lnSpc>
                <a:spcPct val="100000"/>
              </a:lnSpc>
              <a:spcBef>
                <a:spcPts val="0"/>
              </a:spcBef>
              <a:buNone/>
              <a:defRPr lang="en-US" sz="1400" spc="300" baseline="0" dirty="0">
                <a:solidFill>
                  <a:schemeClr val="lt1"/>
                </a:solidFill>
              </a:defRPr>
            </a:lvl1pPr>
          </a:lstStyle>
          <a:p>
            <a:pPr marL="0" lvl="0" algn="ctr"/>
            <a:r>
              <a:rPr lang="en-US" dirty="0"/>
              <a:t>CLICK TO EDIT MASTER TEXT STYLES</a:t>
            </a:r>
          </a:p>
        </p:txBody>
      </p:sp>
      <p:sp>
        <p:nvSpPr>
          <p:cNvPr id="9" name="Picture Placeholder 8">
            <a:extLst>
              <a:ext uri="{FF2B5EF4-FFF2-40B4-BE49-F238E27FC236}">
                <a16:creationId xmlns:a16="http://schemas.microsoft.com/office/drawing/2014/main" id="{186FE9B2-6286-484B-8943-95EE0B6B0267}"/>
              </a:ext>
            </a:extLst>
          </p:cNvPr>
          <p:cNvSpPr>
            <a:spLocks noGrp="1"/>
          </p:cNvSpPr>
          <p:nvPr>
            <p:ph type="pic" sz="quarter" idx="14"/>
          </p:nvPr>
        </p:nvSpPr>
        <p:spPr>
          <a:xfrm>
            <a:off x="0" y="0"/>
            <a:ext cx="5416550" cy="6846932"/>
          </a:xfrm>
          <a:effectLst/>
        </p:spPr>
        <p:txBody>
          <a:bodyPr anchor="ctr"/>
          <a:lstStyle>
            <a:lvl1pPr marL="0" indent="0" algn="ctr">
              <a:buNone/>
              <a:defRPr/>
            </a:lvl1pPr>
          </a:lstStyle>
          <a:p>
            <a:r>
              <a:rPr lang="en-US"/>
              <a:t>Click icon to add picture</a:t>
            </a:r>
            <a:endParaRPr lang="en-US" dirty="0"/>
          </a:p>
        </p:txBody>
      </p:sp>
      <p:sp>
        <p:nvSpPr>
          <p:cNvPr id="11" name="Slide Number Placeholder 5">
            <a:extLst>
              <a:ext uri="{FF2B5EF4-FFF2-40B4-BE49-F238E27FC236}">
                <a16:creationId xmlns:a16="http://schemas.microsoft.com/office/drawing/2014/main" id="{7D4E8708-8565-4A5B-9D9E-1D4F40EAF909}"/>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16" name="Content Placeholder 8">
            <a:extLst>
              <a:ext uri="{FF2B5EF4-FFF2-40B4-BE49-F238E27FC236}">
                <a16:creationId xmlns:a16="http://schemas.microsoft.com/office/drawing/2014/main" id="{42436126-0370-4532-A8AD-D20897982AD2}"/>
              </a:ext>
            </a:extLst>
          </p:cNvPr>
          <p:cNvSpPr>
            <a:spLocks noGrp="1"/>
          </p:cNvSpPr>
          <p:nvPr>
            <p:ph idx="1" hasCustomPrompt="1"/>
          </p:nvPr>
        </p:nvSpPr>
        <p:spPr>
          <a:xfrm>
            <a:off x="6096000" y="2799617"/>
            <a:ext cx="4646246" cy="2218585"/>
          </a:xfrm>
        </p:spPr>
        <p:txBody>
          <a:bodyPr>
            <a:noAutofit/>
          </a:bodyPr>
          <a:lstStyle>
            <a:lvl1pPr>
              <a:defRPr/>
            </a:lvl1pPr>
          </a:lstStyle>
          <a:p>
            <a:pPr marL="0" indent="0">
              <a:lnSpc>
                <a:spcPct val="100000"/>
              </a:lnSpc>
              <a:buNone/>
            </a:pPr>
            <a:r>
              <a:rPr lang="en-US" sz="1600" dirty="0">
                <a:cs typeface="Biome Light" panose="020B0303030204020804" pitchFamily="34" charset="0"/>
              </a:rPr>
              <a:t>Click to edit master text style.</a:t>
            </a:r>
          </a:p>
          <a:p>
            <a:pPr marL="0" indent="0">
              <a:buNone/>
            </a:pPr>
            <a:endParaRPr lang="en-US" dirty="0"/>
          </a:p>
        </p:txBody>
      </p:sp>
      <p:sp>
        <p:nvSpPr>
          <p:cNvPr id="17" name="Slide Number Placeholder 70">
            <a:extLst>
              <a:ext uri="{FF2B5EF4-FFF2-40B4-BE49-F238E27FC236}">
                <a16:creationId xmlns:a16="http://schemas.microsoft.com/office/drawing/2014/main" id="{AEC105AD-E933-4969-B038-0ABD6F013167}"/>
              </a:ext>
            </a:extLst>
          </p:cNvPr>
          <p:cNvSpPr txBox="1">
            <a:spLocks/>
          </p:cNvSpPr>
          <p:nvPr userDrawn="1"/>
        </p:nvSpPr>
        <p:spPr>
          <a:xfrm>
            <a:off x="11549269" y="6468303"/>
            <a:ext cx="443948"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2E478F-E849-4A8C-AF1F-CBCC78A7CBFA}" type="slidenum">
              <a:rPr lang="en-US" smtClean="0"/>
              <a:pPr/>
              <a:t>‹#›</a:t>
            </a:fld>
            <a:endParaRPr lang="en-US" dirty="0"/>
          </a:p>
        </p:txBody>
      </p:sp>
      <p:sp>
        <p:nvSpPr>
          <p:cNvPr id="2" name="Title 1">
            <a:extLst>
              <a:ext uri="{FF2B5EF4-FFF2-40B4-BE49-F238E27FC236}">
                <a16:creationId xmlns:a16="http://schemas.microsoft.com/office/drawing/2014/main" id="{3CB0E4A3-5566-43FE-A59F-2C4F4FE7F32A}"/>
              </a:ext>
            </a:extLst>
          </p:cNvPr>
          <p:cNvSpPr>
            <a:spLocks noGrp="1"/>
          </p:cNvSpPr>
          <p:nvPr>
            <p:ph type="title"/>
          </p:nvPr>
        </p:nvSpPr>
        <p:spPr>
          <a:xfrm>
            <a:off x="6095999" y="612037"/>
            <a:ext cx="5897218" cy="884238"/>
          </a:xfrm>
        </p:spPr>
        <p:txBody>
          <a:bodyPr lIns="91440" rIns="91440" anchor="t">
            <a:noAutofit/>
          </a:bodyPr>
          <a:lstStyle>
            <a:lvl1pPr algn="l">
              <a:lnSpc>
                <a:spcPct val="150000"/>
              </a:lnSpc>
              <a:spcBef>
                <a:spcPts val="1000"/>
              </a:spcBef>
              <a:defRPr sz="32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24783279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11" name="Picture Placeholder 10">
            <a:extLst>
              <a:ext uri="{FF2B5EF4-FFF2-40B4-BE49-F238E27FC236}">
                <a16:creationId xmlns:a16="http://schemas.microsoft.com/office/drawing/2014/main" id="{912AA41C-A030-4521-8130-6A8E4543F277}"/>
              </a:ext>
            </a:extLst>
          </p:cNvPr>
          <p:cNvSpPr>
            <a:spLocks noGrp="1"/>
          </p:cNvSpPr>
          <p:nvPr>
            <p:ph type="pic" sz="quarter" idx="13"/>
          </p:nvPr>
        </p:nvSpPr>
        <p:spPr>
          <a:xfrm>
            <a:off x="0" y="0"/>
            <a:ext cx="6096000" cy="6867922"/>
          </a:xfrm>
          <a:custGeom>
            <a:avLst/>
            <a:gdLst>
              <a:gd name="connsiteX0" fmla="*/ 0 w 6096000"/>
              <a:gd name="connsiteY0" fmla="*/ 0 h 6858000"/>
              <a:gd name="connsiteX1" fmla="*/ 6096000 w 6096000"/>
              <a:gd name="connsiteY1" fmla="*/ 0 h 6858000"/>
              <a:gd name="connsiteX2" fmla="*/ 6096000 w 6096000"/>
              <a:gd name="connsiteY2" fmla="*/ 6858000 h 6858000"/>
              <a:gd name="connsiteX3" fmla="*/ 0 w 6096000"/>
              <a:gd name="connsiteY3" fmla="*/ 6858000 h 6858000"/>
              <a:gd name="connsiteX4" fmla="*/ 0 w 6096000"/>
              <a:gd name="connsiteY4" fmla="*/ 0 h 6858000"/>
              <a:gd name="connsiteX0" fmla="*/ 0 w 6096000"/>
              <a:gd name="connsiteY0" fmla="*/ 0 h 6858000"/>
              <a:gd name="connsiteX1" fmla="*/ 6096000 w 6096000"/>
              <a:gd name="connsiteY1" fmla="*/ 0 h 6858000"/>
              <a:gd name="connsiteX2" fmla="*/ 4242487 w 6096000"/>
              <a:gd name="connsiteY2" fmla="*/ 6833286 h 6858000"/>
              <a:gd name="connsiteX3" fmla="*/ 0 w 6096000"/>
              <a:gd name="connsiteY3" fmla="*/ 6858000 h 6858000"/>
              <a:gd name="connsiteX4" fmla="*/ 0 w 6096000"/>
              <a:gd name="connsiteY4" fmla="*/ 0 h 6858000"/>
              <a:gd name="connsiteX0" fmla="*/ 0 w 6096000"/>
              <a:gd name="connsiteY0" fmla="*/ 0 h 6867922"/>
              <a:gd name="connsiteX1" fmla="*/ 6096000 w 6096000"/>
              <a:gd name="connsiteY1" fmla="*/ 0 h 6867922"/>
              <a:gd name="connsiteX2" fmla="*/ 4228633 w 6096000"/>
              <a:gd name="connsiteY2" fmla="*/ 6867922 h 6867922"/>
              <a:gd name="connsiteX3" fmla="*/ 0 w 6096000"/>
              <a:gd name="connsiteY3" fmla="*/ 6858000 h 6867922"/>
              <a:gd name="connsiteX4" fmla="*/ 0 w 6096000"/>
              <a:gd name="connsiteY4" fmla="*/ 0 h 68679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6000" h="6867922">
                <a:moveTo>
                  <a:pt x="0" y="0"/>
                </a:moveTo>
                <a:lnTo>
                  <a:pt x="6096000" y="0"/>
                </a:lnTo>
                <a:lnTo>
                  <a:pt x="4228633" y="6867922"/>
                </a:lnTo>
                <a:lnTo>
                  <a:pt x="0" y="6858000"/>
                </a:lnTo>
                <a:lnTo>
                  <a:pt x="0" y="0"/>
                </a:lnTo>
                <a:close/>
              </a:path>
            </a:pathLst>
          </a:custGeom>
          <a:effectLst/>
        </p:spPr>
        <p:txBody>
          <a:bodyPr anchor="ctr"/>
          <a:lstStyle>
            <a:lvl1pPr marL="0" indent="0" algn="ctr">
              <a:buNone/>
              <a:defRPr/>
            </a:lvl1pPr>
          </a:lstStyle>
          <a:p>
            <a:r>
              <a:rPr lang="en-US"/>
              <a:t>Click icon to add picture</a:t>
            </a:r>
            <a:endParaRPr lang="en-US" dirty="0"/>
          </a:p>
        </p:txBody>
      </p:sp>
      <p:sp>
        <p:nvSpPr>
          <p:cNvPr id="8" name="Title 1">
            <a:extLst>
              <a:ext uri="{FF2B5EF4-FFF2-40B4-BE49-F238E27FC236}">
                <a16:creationId xmlns:a16="http://schemas.microsoft.com/office/drawing/2014/main" id="{AABA725B-4BCB-1D48-9C5D-46706B18719E}"/>
              </a:ext>
            </a:extLst>
          </p:cNvPr>
          <p:cNvSpPr>
            <a:spLocks noGrp="1"/>
          </p:cNvSpPr>
          <p:nvPr>
            <p:ph type="title" hasCustomPrompt="1"/>
          </p:nvPr>
        </p:nvSpPr>
        <p:spPr>
          <a:xfrm>
            <a:off x="6096000" y="2262871"/>
            <a:ext cx="5251450" cy="1661297"/>
          </a:xfrm>
        </p:spPr>
        <p:txBody>
          <a:bodyPr anchor="b"/>
          <a:lstStyle>
            <a:lvl1pPr algn="l">
              <a:defRPr sz="6000" spc="300"/>
            </a:lvl1pPr>
          </a:lstStyle>
          <a:p>
            <a:r>
              <a:rPr lang="en-US" dirty="0"/>
              <a:t>CLICK TO EDIT MASTER TITLE</a:t>
            </a:r>
          </a:p>
        </p:txBody>
      </p:sp>
      <p:sp>
        <p:nvSpPr>
          <p:cNvPr id="3" name="Text Placeholder 2">
            <a:extLst>
              <a:ext uri="{FF2B5EF4-FFF2-40B4-BE49-F238E27FC236}">
                <a16:creationId xmlns:a16="http://schemas.microsoft.com/office/drawing/2014/main" id="{893C356F-E483-4AFD-856C-13BB8E8A5605}"/>
              </a:ext>
            </a:extLst>
          </p:cNvPr>
          <p:cNvSpPr>
            <a:spLocks noGrp="1"/>
          </p:cNvSpPr>
          <p:nvPr>
            <p:ph type="body" idx="1" hasCustomPrompt="1"/>
          </p:nvPr>
        </p:nvSpPr>
        <p:spPr>
          <a:xfrm>
            <a:off x="6096000" y="4378134"/>
            <a:ext cx="5251450" cy="365125"/>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chor="ctr">
            <a:noAutofit/>
          </a:bodyPr>
          <a:lstStyle>
            <a:lvl1pPr marL="0" indent="0" algn="ctr">
              <a:lnSpc>
                <a:spcPct val="100000"/>
              </a:lnSpc>
              <a:buNone/>
              <a:defRPr sz="1400" cap="all" spc="600" baseline="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EDIT MASTER TEXT STYLES</a:t>
            </a:r>
          </a:p>
        </p:txBody>
      </p:sp>
      <p:sp>
        <p:nvSpPr>
          <p:cNvPr id="5" name="Footer Placeholder 4">
            <a:extLst>
              <a:ext uri="{FF2B5EF4-FFF2-40B4-BE49-F238E27FC236}">
                <a16:creationId xmlns:a16="http://schemas.microsoft.com/office/drawing/2014/main" id="{BC79732E-D749-40DD-8365-05028518765D}"/>
              </a:ext>
            </a:extLst>
          </p:cNvPr>
          <p:cNvSpPr>
            <a:spLocks noGrp="1"/>
          </p:cNvSpPr>
          <p:nvPr>
            <p:ph type="ftr" sz="quarter" idx="11"/>
          </p:nvPr>
        </p:nvSpPr>
        <p:spPr/>
        <p:txBody>
          <a:bodyPr/>
          <a:lstStyle/>
          <a:p>
            <a:r>
              <a:rPr lang="en-US" dirty="0"/>
              <a:t>Add a footer</a:t>
            </a:r>
          </a:p>
        </p:txBody>
      </p:sp>
      <p:sp>
        <p:nvSpPr>
          <p:cNvPr id="6" name="Slide Number Placeholder 5">
            <a:extLst>
              <a:ext uri="{FF2B5EF4-FFF2-40B4-BE49-F238E27FC236}">
                <a16:creationId xmlns:a16="http://schemas.microsoft.com/office/drawing/2014/main" id="{88F55E23-C4CC-4E9B-80F4-C4BEA6E2DD84}"/>
              </a:ext>
            </a:extLst>
          </p:cNvPr>
          <p:cNvSpPr>
            <a:spLocks noGrp="1"/>
          </p:cNvSpPr>
          <p:nvPr>
            <p:ph type="sldNum" sz="quarter" idx="12"/>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528901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4074E6-E39E-4D19-B91F-8E84F37CBF3C}"/>
              </a:ext>
            </a:extLst>
          </p:cNvPr>
          <p:cNvSpPr>
            <a:spLocks noGrp="1"/>
          </p:cNvSpPr>
          <p:nvPr>
            <p:ph type="title" hasCustomPrompt="1"/>
          </p:nvPr>
        </p:nvSpPr>
        <p:spPr>
          <a:xfrm>
            <a:off x="7792279" y="365125"/>
            <a:ext cx="4018722" cy="573989"/>
          </a:xfrm>
        </p:spPr>
        <p:txBody>
          <a:bodyPr lIns="0" rIns="0">
            <a:noAutofit/>
          </a:bodyPr>
          <a:lstStyle>
            <a:lvl1pPr algn="l">
              <a:defRPr sz="3200" spc="300"/>
            </a:lvl1pPr>
          </a:lstStyle>
          <a:p>
            <a:r>
              <a:rPr lang="en-US" dirty="0"/>
              <a:t>SLIDE TITLE HERE</a:t>
            </a:r>
          </a:p>
        </p:txBody>
      </p:sp>
      <p:sp>
        <p:nvSpPr>
          <p:cNvPr id="3" name="Content Placeholder 2">
            <a:extLst>
              <a:ext uri="{FF2B5EF4-FFF2-40B4-BE49-F238E27FC236}">
                <a16:creationId xmlns:a16="http://schemas.microsoft.com/office/drawing/2014/main" id="{607D1B16-7058-45AD-9B19-E19CAF96683B}"/>
              </a:ext>
            </a:extLst>
          </p:cNvPr>
          <p:cNvSpPr>
            <a:spLocks noGrp="1"/>
          </p:cNvSpPr>
          <p:nvPr>
            <p:ph idx="1"/>
          </p:nvPr>
        </p:nvSpPr>
        <p:spPr>
          <a:xfrm>
            <a:off x="7792279" y="1263841"/>
            <a:ext cx="4018722" cy="4636392"/>
          </a:xfrm>
        </p:spPr>
        <p:txBody>
          <a:bodyPr lIns="0" rIns="0">
            <a:noAutofit/>
          </a:bodyPr>
          <a:lstStyle>
            <a:lvl1pPr>
              <a:lnSpc>
                <a:spcPct val="150000"/>
              </a:lnSpc>
              <a:spcBef>
                <a:spcPts val="500"/>
              </a:spcBef>
              <a:defRPr sz="1600"/>
            </a:lvl1pPr>
            <a:lvl2pPr>
              <a:lnSpc>
                <a:spcPct val="150000"/>
              </a:lnSpc>
              <a:spcBef>
                <a:spcPts val="500"/>
              </a:spcBef>
              <a:defRPr sz="1400"/>
            </a:lvl2pPr>
            <a:lvl3pPr>
              <a:lnSpc>
                <a:spcPct val="150000"/>
              </a:lnSpc>
              <a:spcBef>
                <a:spcPts val="500"/>
              </a:spcBef>
              <a:defRPr sz="1400"/>
            </a:lvl3pPr>
            <a:lvl4pPr>
              <a:lnSpc>
                <a:spcPct val="150000"/>
              </a:lnSpc>
              <a:spcBef>
                <a:spcPts val="500"/>
              </a:spcBef>
              <a:defRPr sz="1200"/>
            </a:lvl4pPr>
            <a:lvl5pPr>
              <a:lnSpc>
                <a:spcPct val="150000"/>
              </a:lnSpc>
              <a:spcBef>
                <a:spcPts val="500"/>
              </a:spcBef>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9" name="Slide Number Placeholder 5">
            <a:extLst>
              <a:ext uri="{FF2B5EF4-FFF2-40B4-BE49-F238E27FC236}">
                <a16:creationId xmlns:a16="http://schemas.microsoft.com/office/drawing/2014/main" id="{3DEB48E0-328C-45EE-A8BD-90E6AB26108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noAutofit/>
          </a:bodyPr>
          <a:lstStyle>
            <a:lvl1pPr algn="r">
              <a:defRPr sz="1200">
                <a:solidFill>
                  <a:schemeClr val="tx1">
                    <a:tint val="75000"/>
                  </a:schemeClr>
                </a:solidFill>
              </a:defRPr>
            </a:lvl1pPr>
          </a:lstStyle>
          <a:p>
            <a:fld id="{8C2E478F-E849-4A8C-AF1F-CBCC78A7CBFA}" type="slidenum">
              <a:rPr lang="en-US" smtClean="0"/>
              <a:t>‹#›</a:t>
            </a:fld>
            <a:endParaRPr lang="en-US" dirty="0"/>
          </a:p>
        </p:txBody>
      </p:sp>
      <p:sp>
        <p:nvSpPr>
          <p:cNvPr id="5" name="Picture Placeholder 4">
            <a:extLst>
              <a:ext uri="{FF2B5EF4-FFF2-40B4-BE49-F238E27FC236}">
                <a16:creationId xmlns:a16="http://schemas.microsoft.com/office/drawing/2014/main" id="{D7CA175D-816E-4F70-96CC-8A1FD0EB16CE}"/>
              </a:ext>
            </a:extLst>
          </p:cNvPr>
          <p:cNvSpPr>
            <a:spLocks noGrp="1"/>
          </p:cNvSpPr>
          <p:nvPr>
            <p:ph type="pic" sz="quarter" idx="14"/>
          </p:nvPr>
        </p:nvSpPr>
        <p:spPr>
          <a:xfrm>
            <a:off x="736600" y="365125"/>
            <a:ext cx="2997200" cy="1781979"/>
          </a:xfrm>
        </p:spPr>
        <p:txBody>
          <a:bodyPr>
            <a:noAutofit/>
          </a:bodyPr>
          <a:lstStyle/>
          <a:p>
            <a:r>
              <a:rPr lang="en-US"/>
              <a:t>Click icon to add picture</a:t>
            </a:r>
            <a:endParaRPr lang="en-US" dirty="0"/>
          </a:p>
        </p:txBody>
      </p:sp>
      <p:sp>
        <p:nvSpPr>
          <p:cNvPr id="9" name="Picture Placeholder 4">
            <a:extLst>
              <a:ext uri="{FF2B5EF4-FFF2-40B4-BE49-F238E27FC236}">
                <a16:creationId xmlns:a16="http://schemas.microsoft.com/office/drawing/2014/main" id="{323519C8-24DE-471D-85A9-7A8AFACEC456}"/>
              </a:ext>
            </a:extLst>
          </p:cNvPr>
          <p:cNvSpPr>
            <a:spLocks noGrp="1"/>
          </p:cNvSpPr>
          <p:nvPr>
            <p:ph type="pic" sz="quarter" idx="15"/>
          </p:nvPr>
        </p:nvSpPr>
        <p:spPr>
          <a:xfrm>
            <a:off x="4051300" y="365125"/>
            <a:ext cx="2997200" cy="1781979"/>
          </a:xfrm>
        </p:spPr>
        <p:txBody>
          <a:bodyPr>
            <a:noAutofit/>
          </a:bodyPr>
          <a:lstStyle/>
          <a:p>
            <a:r>
              <a:rPr lang="en-US"/>
              <a:t>Click icon to add picture</a:t>
            </a:r>
            <a:endParaRPr lang="en-US" dirty="0"/>
          </a:p>
        </p:txBody>
      </p:sp>
      <p:sp>
        <p:nvSpPr>
          <p:cNvPr id="10" name="Picture Placeholder 4">
            <a:extLst>
              <a:ext uri="{FF2B5EF4-FFF2-40B4-BE49-F238E27FC236}">
                <a16:creationId xmlns:a16="http://schemas.microsoft.com/office/drawing/2014/main" id="{547F0F1E-7AF5-4B76-928C-7B28010C4F93}"/>
              </a:ext>
            </a:extLst>
          </p:cNvPr>
          <p:cNvSpPr>
            <a:spLocks noGrp="1"/>
          </p:cNvSpPr>
          <p:nvPr>
            <p:ph type="pic" sz="quarter" idx="16"/>
          </p:nvPr>
        </p:nvSpPr>
        <p:spPr>
          <a:xfrm>
            <a:off x="736600" y="2422525"/>
            <a:ext cx="2997200" cy="1781979"/>
          </a:xfrm>
        </p:spPr>
        <p:txBody>
          <a:bodyPr>
            <a:noAutofit/>
          </a:bodyPr>
          <a:lstStyle/>
          <a:p>
            <a:r>
              <a:rPr lang="en-US"/>
              <a:t>Click icon to add picture</a:t>
            </a:r>
            <a:endParaRPr lang="en-US" dirty="0"/>
          </a:p>
        </p:txBody>
      </p:sp>
      <p:sp>
        <p:nvSpPr>
          <p:cNvPr id="11" name="Picture Placeholder 4">
            <a:extLst>
              <a:ext uri="{FF2B5EF4-FFF2-40B4-BE49-F238E27FC236}">
                <a16:creationId xmlns:a16="http://schemas.microsoft.com/office/drawing/2014/main" id="{063D0E8E-9491-4AF0-918D-A0B782C5FD68}"/>
              </a:ext>
            </a:extLst>
          </p:cNvPr>
          <p:cNvSpPr>
            <a:spLocks noGrp="1"/>
          </p:cNvSpPr>
          <p:nvPr>
            <p:ph type="pic" sz="quarter" idx="17"/>
          </p:nvPr>
        </p:nvSpPr>
        <p:spPr>
          <a:xfrm>
            <a:off x="4051300" y="2422525"/>
            <a:ext cx="2997200" cy="1781979"/>
          </a:xfrm>
        </p:spPr>
        <p:txBody>
          <a:bodyPr>
            <a:noAutofit/>
          </a:bodyPr>
          <a:lstStyle/>
          <a:p>
            <a:r>
              <a:rPr lang="en-US"/>
              <a:t>Click icon to add picture</a:t>
            </a:r>
            <a:endParaRPr lang="en-US" dirty="0"/>
          </a:p>
        </p:txBody>
      </p:sp>
      <p:sp>
        <p:nvSpPr>
          <p:cNvPr id="12" name="Picture Placeholder 4">
            <a:extLst>
              <a:ext uri="{FF2B5EF4-FFF2-40B4-BE49-F238E27FC236}">
                <a16:creationId xmlns:a16="http://schemas.microsoft.com/office/drawing/2014/main" id="{042F54CB-9200-4D74-968A-0A3E5871D9E5}"/>
              </a:ext>
            </a:extLst>
          </p:cNvPr>
          <p:cNvSpPr>
            <a:spLocks noGrp="1"/>
          </p:cNvSpPr>
          <p:nvPr>
            <p:ph type="pic" sz="quarter" idx="18"/>
          </p:nvPr>
        </p:nvSpPr>
        <p:spPr>
          <a:xfrm>
            <a:off x="736600" y="4479925"/>
            <a:ext cx="2997200" cy="1781979"/>
          </a:xfrm>
        </p:spPr>
        <p:txBody>
          <a:bodyPr>
            <a:noAutofit/>
          </a:bodyPr>
          <a:lstStyle/>
          <a:p>
            <a:r>
              <a:rPr lang="en-US"/>
              <a:t>Click icon to add picture</a:t>
            </a:r>
            <a:endParaRPr lang="en-US" dirty="0"/>
          </a:p>
        </p:txBody>
      </p:sp>
      <p:sp>
        <p:nvSpPr>
          <p:cNvPr id="13" name="Picture Placeholder 4">
            <a:extLst>
              <a:ext uri="{FF2B5EF4-FFF2-40B4-BE49-F238E27FC236}">
                <a16:creationId xmlns:a16="http://schemas.microsoft.com/office/drawing/2014/main" id="{1D925119-27E3-496E-86BC-23416F94FB61}"/>
              </a:ext>
            </a:extLst>
          </p:cNvPr>
          <p:cNvSpPr>
            <a:spLocks noGrp="1"/>
          </p:cNvSpPr>
          <p:nvPr>
            <p:ph type="pic" sz="quarter" idx="19"/>
          </p:nvPr>
        </p:nvSpPr>
        <p:spPr>
          <a:xfrm>
            <a:off x="4051300" y="4479925"/>
            <a:ext cx="2997200" cy="1781979"/>
          </a:xfrm>
        </p:spPr>
        <p:txBody>
          <a:bodyPr>
            <a:noAutofit/>
          </a:bodyPr>
          <a:lstStyle/>
          <a:p>
            <a:r>
              <a:rPr lang="en-US"/>
              <a:t>Click icon to add picture</a:t>
            </a:r>
            <a:endParaRPr lang="en-US" dirty="0"/>
          </a:p>
        </p:txBody>
      </p:sp>
      <p:sp>
        <p:nvSpPr>
          <p:cNvPr id="4" name="Rectangle 3">
            <a:extLst>
              <a:ext uri="{FF2B5EF4-FFF2-40B4-BE49-F238E27FC236}">
                <a16:creationId xmlns:a16="http://schemas.microsoft.com/office/drawing/2014/main" id="{9DF93AF7-D4DC-42B5-8A4F-B5F3ABBB031F}"/>
              </a:ext>
              <a:ext uri="{C183D7F6-B498-43B3-948B-1728B52AA6E4}">
                <adec:decorative xmlns:adec="http://schemas.microsoft.com/office/drawing/2017/decorative" val="1"/>
              </a:ext>
            </a:extLst>
          </p:cNvPr>
          <p:cNvSpPr/>
          <p:nvPr userDrawn="1"/>
        </p:nvSpPr>
        <p:spPr>
          <a:xfrm>
            <a:off x="7781678" y="6303963"/>
            <a:ext cx="3014980" cy="554037"/>
          </a:xfrm>
          <a:prstGeom prst="rect">
            <a:avLst/>
          </a:prstGeom>
          <a:gradFill flip="none" rotWithShape="1">
            <a:gsLst>
              <a:gs pos="0">
                <a:schemeClr val="accent5"/>
              </a:gs>
              <a:gs pos="100000">
                <a:schemeClr val="accent2">
                  <a:lumMod val="97000"/>
                  <a:lumOff val="3000"/>
                </a:schemeClr>
              </a:gs>
              <a:gs pos="5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Tree>
    <p:extLst>
      <p:ext uri="{BB962C8B-B14F-4D97-AF65-F5344CB8AC3E}">
        <p14:creationId xmlns:p14="http://schemas.microsoft.com/office/powerpoint/2010/main" val="175396809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and Tab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45D17-D652-4766-B11C-2E8D8390D957}"/>
              </a:ext>
            </a:extLst>
          </p:cNvPr>
          <p:cNvSpPr>
            <a:spLocks noGrp="1"/>
          </p:cNvSpPr>
          <p:nvPr>
            <p:ph type="title"/>
          </p:nvPr>
        </p:nvSpPr>
        <p:spPr>
          <a:xfrm>
            <a:off x="594519" y="767791"/>
            <a:ext cx="11002962" cy="823913"/>
          </a:xfrm>
        </p:spPr>
        <p:txBody>
          <a:bodyPr>
            <a:noAutofit/>
          </a:bodyPr>
          <a:lstStyle>
            <a:lvl1pPr>
              <a:defRPr sz="4800" spc="300"/>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6BC7A58C-70BA-43E5-BD90-83ADB63B0C00}"/>
              </a:ext>
            </a:extLst>
          </p:cNvPr>
          <p:cNvSpPr>
            <a:spLocks noGrp="1"/>
          </p:cNvSpPr>
          <p:nvPr>
            <p:ph type="ftr" sz="quarter" idx="10"/>
          </p:nvPr>
        </p:nvSpPr>
        <p:spPr/>
        <p:txBody>
          <a:bodyPr/>
          <a:lstStyle/>
          <a:p>
            <a:r>
              <a:rPr lang="en-US" dirty="0"/>
              <a:t>Add a footer</a:t>
            </a:r>
          </a:p>
        </p:txBody>
      </p:sp>
      <p:sp>
        <p:nvSpPr>
          <p:cNvPr id="4" name="Slide Number Placeholder 3">
            <a:extLst>
              <a:ext uri="{FF2B5EF4-FFF2-40B4-BE49-F238E27FC236}">
                <a16:creationId xmlns:a16="http://schemas.microsoft.com/office/drawing/2014/main" id="{0F8A60B7-2499-42C6-8A74-ACDAE245746D}"/>
              </a:ext>
            </a:extLst>
          </p:cNvPr>
          <p:cNvSpPr>
            <a:spLocks noGrp="1"/>
          </p:cNvSpPr>
          <p:nvPr>
            <p:ph type="sldNum" sz="quarter" idx="11"/>
          </p:nvPr>
        </p:nvSpPr>
        <p:spPr/>
        <p:txBody>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34526340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bg>
      <p:bgRef idx="1001">
        <a:schemeClr val="bg1"/>
      </p:bgRef>
    </p:bg>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DE635FD8-712D-4EE2-A5B6-3DD8DE9C25E9}"/>
              </a:ext>
            </a:extLst>
          </p:cNvPr>
          <p:cNvSpPr>
            <a:spLocks noGrp="1"/>
          </p:cNvSpPr>
          <p:nvPr>
            <p:ph type="pic" sz="quarter" idx="10"/>
          </p:nvPr>
        </p:nvSpPr>
        <p:spPr>
          <a:xfrm>
            <a:off x="0" y="0"/>
            <a:ext cx="12192000" cy="6858000"/>
          </a:xfrm>
        </p:spPr>
        <p:txBody>
          <a:bodyPr anchor="ctr"/>
          <a:lstStyle>
            <a:lvl1pPr marL="0" indent="0" algn="ctr">
              <a:buNone/>
              <a:defRPr/>
            </a:lvl1pPr>
          </a:lstStyle>
          <a:p>
            <a:r>
              <a:rPr lang="en-US"/>
              <a:t>Click icon to add picture</a:t>
            </a:r>
            <a:endParaRPr lang="en-US" dirty="0"/>
          </a:p>
        </p:txBody>
      </p:sp>
      <p:sp>
        <p:nvSpPr>
          <p:cNvPr id="2" name="Title 1">
            <a:extLst>
              <a:ext uri="{FF2B5EF4-FFF2-40B4-BE49-F238E27FC236}">
                <a16:creationId xmlns:a16="http://schemas.microsoft.com/office/drawing/2014/main" id="{4C179BAC-E989-4203-B9B4-66280365481B}"/>
              </a:ext>
            </a:extLst>
          </p:cNvPr>
          <p:cNvSpPr>
            <a:spLocks noGrp="1"/>
          </p:cNvSpPr>
          <p:nvPr>
            <p:ph type="title"/>
          </p:nvPr>
        </p:nvSpPr>
        <p:spPr>
          <a:xfrm>
            <a:off x="4038600" y="4607137"/>
            <a:ext cx="4114800" cy="421480"/>
          </a:xfrm>
          <a:gradFill flip="none" rotWithShape="1">
            <a:gsLst>
              <a:gs pos="0">
                <a:schemeClr val="accent5"/>
              </a:gs>
              <a:gs pos="100000">
                <a:schemeClr val="accent2">
                  <a:lumMod val="97000"/>
                  <a:lumOff val="3000"/>
                </a:schemeClr>
              </a:gs>
              <a:gs pos="50000">
                <a:schemeClr val="accent1"/>
              </a:gs>
            </a:gsLst>
            <a:lin ang="10800000" scaled="1"/>
            <a:tileRect/>
          </a:gradFill>
        </p:spPr>
        <p:txBody>
          <a:bodyPr>
            <a:noAutofit/>
          </a:bodyPr>
          <a:lstStyle>
            <a:lvl1pPr>
              <a:defRPr sz="1400" spc="300" baseline="0">
                <a:latin typeface="+mn-lt"/>
              </a:defRPr>
            </a:lvl1pPr>
          </a:lstStyle>
          <a:p>
            <a:r>
              <a:rPr lang="en-US"/>
              <a:t>Click to edit Master title style</a:t>
            </a:r>
            <a:endParaRPr lang="en-US" dirty="0"/>
          </a:p>
        </p:txBody>
      </p:sp>
      <p:sp>
        <p:nvSpPr>
          <p:cNvPr id="7" name="Text Placeholder 6">
            <a:extLst>
              <a:ext uri="{FF2B5EF4-FFF2-40B4-BE49-F238E27FC236}">
                <a16:creationId xmlns:a16="http://schemas.microsoft.com/office/drawing/2014/main" id="{60CCC81E-A013-4315-AD13-97BA3AA95596}"/>
              </a:ext>
            </a:extLst>
          </p:cNvPr>
          <p:cNvSpPr>
            <a:spLocks noGrp="1"/>
          </p:cNvSpPr>
          <p:nvPr>
            <p:ph type="body" sz="quarter" idx="11" hasCustomPrompt="1"/>
          </p:nvPr>
        </p:nvSpPr>
        <p:spPr>
          <a:xfrm>
            <a:off x="1478756" y="1569719"/>
            <a:ext cx="9234488" cy="2651443"/>
          </a:xfrm>
        </p:spPr>
        <p:txBody>
          <a:bodyPr>
            <a:noAutofit/>
          </a:bodyPr>
          <a:lstStyle>
            <a:lvl1pPr marL="0" indent="0" algn="ctr">
              <a:buNone/>
              <a:defRPr sz="3200"/>
            </a:lvl1pPr>
          </a:lstStyle>
          <a:p>
            <a:pPr lvl="0"/>
            <a:r>
              <a:rPr lang="en-US" dirty="0"/>
              <a:t>CLICK TO EDIT MASTER TEXT STYLES</a:t>
            </a:r>
          </a:p>
        </p:txBody>
      </p:sp>
    </p:spTree>
    <p:extLst>
      <p:ext uri="{BB962C8B-B14F-4D97-AF65-F5344CB8AC3E}">
        <p14:creationId xmlns:p14="http://schemas.microsoft.com/office/powerpoint/2010/main" val="79555376"/>
      </p:ext>
    </p:extLst>
  </p:cSld>
  <p:clrMapOvr>
    <a:overrideClrMapping bg1="dk1" tx1="lt1" bg2="dk2" tx2="lt2" accent1="accent1" accent2="accent2" accent3="accent3" accent4="accent4" accent5="accent5" accent6="accent6" hlink="hlink" folHlink="folHlink"/>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0EF11611-8537-47CC-87AC-2E25428B72BA}"/>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19" name="Picture Placeholder 17">
            <a:extLst>
              <a:ext uri="{FF2B5EF4-FFF2-40B4-BE49-F238E27FC236}">
                <a16:creationId xmlns:a16="http://schemas.microsoft.com/office/drawing/2014/main" id="{D1A63A52-1E65-414B-BBC3-D31F515791AC}"/>
              </a:ext>
            </a:extLst>
          </p:cNvPr>
          <p:cNvSpPr>
            <a:spLocks noGrp="1"/>
          </p:cNvSpPr>
          <p:nvPr>
            <p:ph type="pic" sz="quarter" idx="11"/>
          </p:nvPr>
        </p:nvSpPr>
        <p:spPr>
          <a:xfrm>
            <a:off x="6578601" y="1638300"/>
            <a:ext cx="5156200" cy="1892300"/>
          </a:xfrm>
        </p:spPr>
        <p:txBody>
          <a:bodyPr>
            <a:noAutofit/>
          </a:bodyPr>
          <a:lstStyle/>
          <a:p>
            <a:r>
              <a:rPr lang="en-US"/>
              <a:t>Click icon to add picture</a:t>
            </a:r>
            <a:endParaRPr lang="en-US" dirty="0"/>
          </a:p>
        </p:txBody>
      </p:sp>
      <p:sp>
        <p:nvSpPr>
          <p:cNvPr id="18" name="Picture Placeholder 17">
            <a:extLst>
              <a:ext uri="{FF2B5EF4-FFF2-40B4-BE49-F238E27FC236}">
                <a16:creationId xmlns:a16="http://schemas.microsoft.com/office/drawing/2014/main" id="{ED7E0E1A-1E64-4A9A-9C8B-69486BD1123B}"/>
              </a:ext>
            </a:extLst>
          </p:cNvPr>
          <p:cNvSpPr>
            <a:spLocks noGrp="1"/>
          </p:cNvSpPr>
          <p:nvPr>
            <p:ph type="pic" sz="quarter" idx="10"/>
          </p:nvPr>
        </p:nvSpPr>
        <p:spPr>
          <a:xfrm>
            <a:off x="469900" y="1638300"/>
            <a:ext cx="5156200" cy="1892300"/>
          </a:xfrm>
        </p:spPr>
        <p:txBody>
          <a:bodyPr>
            <a:noAutofit/>
          </a:bodyPr>
          <a:lstStyle/>
          <a:p>
            <a:r>
              <a:rPr lang="en-US"/>
              <a:t>Click icon to add picture</a:t>
            </a:r>
            <a:endParaRPr lang="en-US" dirty="0"/>
          </a:p>
        </p:txBody>
      </p:sp>
      <p:sp>
        <p:nvSpPr>
          <p:cNvPr id="10" name="Text Placeholder 3">
            <a:extLst>
              <a:ext uri="{FF2B5EF4-FFF2-40B4-BE49-F238E27FC236}">
                <a16:creationId xmlns:a16="http://schemas.microsoft.com/office/drawing/2014/main" id="{1E462965-19D7-4A65-B394-9AE76A5B4805}"/>
              </a:ext>
            </a:extLst>
          </p:cNvPr>
          <p:cNvSpPr>
            <a:spLocks noGrp="1"/>
          </p:cNvSpPr>
          <p:nvPr>
            <p:ph type="body" idx="1"/>
          </p:nvPr>
        </p:nvSpPr>
        <p:spPr>
          <a:xfrm>
            <a:off x="469107" y="3864355"/>
            <a:ext cx="5157787"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1" name="Content Placeholder 4">
            <a:extLst>
              <a:ext uri="{FF2B5EF4-FFF2-40B4-BE49-F238E27FC236}">
                <a16:creationId xmlns:a16="http://schemas.microsoft.com/office/drawing/2014/main" id="{FAEC14D1-0BEA-4D9A-9D96-A56B6A9B07AC}"/>
              </a:ext>
            </a:extLst>
          </p:cNvPr>
          <p:cNvSpPr>
            <a:spLocks noGrp="1"/>
          </p:cNvSpPr>
          <p:nvPr>
            <p:ph sz="half" idx="2"/>
          </p:nvPr>
        </p:nvSpPr>
        <p:spPr>
          <a:xfrm>
            <a:off x="469107" y="4531139"/>
            <a:ext cx="5157787"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12" name="Text Placeholder 5">
            <a:extLst>
              <a:ext uri="{FF2B5EF4-FFF2-40B4-BE49-F238E27FC236}">
                <a16:creationId xmlns:a16="http://schemas.microsoft.com/office/drawing/2014/main" id="{1507BB47-1AB4-42F2-99FF-453A0622B815}"/>
              </a:ext>
            </a:extLst>
          </p:cNvPr>
          <p:cNvSpPr>
            <a:spLocks noGrp="1"/>
          </p:cNvSpPr>
          <p:nvPr>
            <p:ph type="body" sz="quarter" idx="3"/>
          </p:nvPr>
        </p:nvSpPr>
        <p:spPr>
          <a:xfrm>
            <a:off x="6565107" y="3864355"/>
            <a:ext cx="5183188" cy="494506"/>
          </a:xfrm>
        </p:spPr>
        <p:txBody>
          <a:bodyPr>
            <a:noAutofit/>
          </a:bodyPr>
          <a:lstStyle>
            <a:lvl1pPr marL="0" indent="0">
              <a:buNone/>
              <a:defRPr sz="2400"/>
            </a:lvl1pPr>
          </a:lstStyle>
          <a:p>
            <a:pPr lvl="0"/>
            <a:r>
              <a:rPr lang="en-US" spc="300">
                <a:solidFill>
                  <a:schemeClr val="tx1"/>
                </a:solidFill>
              </a:rPr>
              <a:t>Click to edit Master text styles</a:t>
            </a:r>
          </a:p>
        </p:txBody>
      </p:sp>
      <p:sp>
        <p:nvSpPr>
          <p:cNvPr id="14" name="Content Placeholder 6">
            <a:extLst>
              <a:ext uri="{FF2B5EF4-FFF2-40B4-BE49-F238E27FC236}">
                <a16:creationId xmlns:a16="http://schemas.microsoft.com/office/drawing/2014/main" id="{438D6EEA-A0DB-4B5F-8F41-A9C1F2C094C0}"/>
              </a:ext>
            </a:extLst>
          </p:cNvPr>
          <p:cNvSpPr>
            <a:spLocks noGrp="1"/>
          </p:cNvSpPr>
          <p:nvPr>
            <p:ph sz="quarter" idx="4"/>
          </p:nvPr>
        </p:nvSpPr>
        <p:spPr>
          <a:xfrm>
            <a:off x="6565107" y="4531139"/>
            <a:ext cx="5183188" cy="2039144"/>
          </a:xfrm>
        </p:spPr>
        <p:txBody>
          <a:bodyPr>
            <a:noAutofit/>
          </a:bodyPr>
          <a:lstStyle/>
          <a:p>
            <a:pPr lvl="0">
              <a:lnSpc>
                <a:spcPct val="100000"/>
              </a:lnSpc>
              <a:buFont typeface="Wingdings" panose="05000000000000000000" pitchFamily="2" charset="2"/>
              <a:buChar char="§"/>
            </a:pPr>
            <a:r>
              <a:rPr lang="en-US" sz="1400">
                <a:solidFill>
                  <a:schemeClr val="tx1"/>
                </a:solidFill>
              </a:rPr>
              <a:t>Click to edit Master text styles</a:t>
            </a:r>
          </a:p>
        </p:txBody>
      </p:sp>
      <p:sp>
        <p:nvSpPr>
          <p:cNvPr id="20" name="Slide Number Placeholder 5">
            <a:extLst>
              <a:ext uri="{FF2B5EF4-FFF2-40B4-BE49-F238E27FC236}">
                <a16:creationId xmlns:a16="http://schemas.microsoft.com/office/drawing/2014/main" id="{A4909F59-7529-454A-A1EF-3CC1EADEFC1F}"/>
              </a:ext>
            </a:extLst>
          </p:cNvPr>
          <p:cNvSpPr>
            <a:spLocks noGrp="1"/>
          </p:cNvSpPr>
          <p:nvPr>
            <p:ph type="sldNum" sz="quarter" idx="12"/>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127083450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sp>
        <p:nvSpPr>
          <p:cNvPr id="22" name="Title 2">
            <a:extLst>
              <a:ext uri="{FF2B5EF4-FFF2-40B4-BE49-F238E27FC236}">
                <a16:creationId xmlns:a16="http://schemas.microsoft.com/office/drawing/2014/main" id="{6186F91B-547E-43BC-9BCE-04619DAAFEC2}"/>
              </a:ext>
            </a:extLst>
          </p:cNvPr>
          <p:cNvSpPr>
            <a:spLocks noGrp="1"/>
          </p:cNvSpPr>
          <p:nvPr>
            <p:ph type="title"/>
          </p:nvPr>
        </p:nvSpPr>
        <p:spPr>
          <a:xfrm>
            <a:off x="594519" y="1"/>
            <a:ext cx="11002962" cy="1623218"/>
          </a:xfrm>
        </p:spPr>
        <p:txBody>
          <a:bodyPr anchor="ctr">
            <a:noAutofit/>
          </a:bodyPr>
          <a:lstStyle/>
          <a:p>
            <a:pPr algn="ctr"/>
            <a:r>
              <a:rPr lang="en-US" sz="4800"/>
              <a:t>Click to edit Master title style</a:t>
            </a:r>
            <a:endParaRPr lang="en-US" sz="4800" dirty="0"/>
          </a:p>
        </p:txBody>
      </p:sp>
      <p:sp>
        <p:nvSpPr>
          <p:cNvPr id="28" name="Text Placeholder 27">
            <a:extLst>
              <a:ext uri="{FF2B5EF4-FFF2-40B4-BE49-F238E27FC236}">
                <a16:creationId xmlns:a16="http://schemas.microsoft.com/office/drawing/2014/main" id="{D635DFA1-45D2-4EFE-8BB2-BE966346691E}"/>
              </a:ext>
            </a:extLst>
          </p:cNvPr>
          <p:cNvSpPr>
            <a:spLocks noGrp="1"/>
          </p:cNvSpPr>
          <p:nvPr>
            <p:ph type="body" sz="quarter" idx="13" hasCustomPrompt="1"/>
          </p:nvPr>
        </p:nvSpPr>
        <p:spPr>
          <a:xfrm>
            <a:off x="960121" y="3669506"/>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Picture Placeholder 23">
            <a:extLst>
              <a:ext uri="{FF2B5EF4-FFF2-40B4-BE49-F238E27FC236}">
                <a16:creationId xmlns:a16="http://schemas.microsoft.com/office/drawing/2014/main" id="{2F2918FE-A84E-4303-AEF3-4FD66CDD733E}"/>
              </a:ext>
            </a:extLst>
          </p:cNvPr>
          <p:cNvSpPr>
            <a:spLocks noGrp="1"/>
          </p:cNvSpPr>
          <p:nvPr>
            <p:ph type="pic" sz="quarter" idx="10"/>
          </p:nvPr>
        </p:nvSpPr>
        <p:spPr>
          <a:xfrm>
            <a:off x="960438" y="1624013"/>
            <a:ext cx="3108325" cy="1892300"/>
          </a:xfrm>
        </p:spPr>
        <p:txBody>
          <a:bodyPr>
            <a:noAutofit/>
          </a:bodyPr>
          <a:lstStyle/>
          <a:p>
            <a:r>
              <a:rPr lang="en-US"/>
              <a:t>Click icon to add picture</a:t>
            </a:r>
            <a:endParaRPr lang="en-US" dirty="0"/>
          </a:p>
        </p:txBody>
      </p:sp>
      <p:sp>
        <p:nvSpPr>
          <p:cNvPr id="25" name="Picture Placeholder 23">
            <a:extLst>
              <a:ext uri="{FF2B5EF4-FFF2-40B4-BE49-F238E27FC236}">
                <a16:creationId xmlns:a16="http://schemas.microsoft.com/office/drawing/2014/main" id="{E2401025-9BC9-4BDD-97DA-CA763CF846BB}"/>
              </a:ext>
            </a:extLst>
          </p:cNvPr>
          <p:cNvSpPr>
            <a:spLocks noGrp="1"/>
          </p:cNvSpPr>
          <p:nvPr>
            <p:ph type="pic" sz="quarter" idx="11"/>
          </p:nvPr>
        </p:nvSpPr>
        <p:spPr>
          <a:xfrm>
            <a:off x="4542155" y="1623219"/>
            <a:ext cx="3108325" cy="1892300"/>
          </a:xfrm>
        </p:spPr>
        <p:txBody>
          <a:bodyPr>
            <a:noAutofit/>
          </a:bodyPr>
          <a:lstStyle/>
          <a:p>
            <a:r>
              <a:rPr lang="en-US"/>
              <a:t>Click icon to add picture</a:t>
            </a:r>
            <a:endParaRPr lang="en-US" dirty="0"/>
          </a:p>
        </p:txBody>
      </p:sp>
      <p:sp>
        <p:nvSpPr>
          <p:cNvPr id="26" name="Picture Placeholder 23">
            <a:extLst>
              <a:ext uri="{FF2B5EF4-FFF2-40B4-BE49-F238E27FC236}">
                <a16:creationId xmlns:a16="http://schemas.microsoft.com/office/drawing/2014/main" id="{B7C4AAB6-897A-4ABD-AD50-2D86B197E914}"/>
              </a:ext>
            </a:extLst>
          </p:cNvPr>
          <p:cNvSpPr>
            <a:spLocks noGrp="1"/>
          </p:cNvSpPr>
          <p:nvPr>
            <p:ph type="pic" sz="quarter" idx="12"/>
          </p:nvPr>
        </p:nvSpPr>
        <p:spPr>
          <a:xfrm>
            <a:off x="8122920" y="1623219"/>
            <a:ext cx="3108325" cy="1892300"/>
          </a:xfrm>
        </p:spPr>
        <p:txBody>
          <a:bodyPr>
            <a:noAutofit/>
          </a:bodyPr>
          <a:lstStyle/>
          <a:p>
            <a:r>
              <a:rPr lang="en-US"/>
              <a:t>Click icon to add picture</a:t>
            </a:r>
            <a:endParaRPr lang="en-US" dirty="0"/>
          </a:p>
        </p:txBody>
      </p:sp>
      <p:sp>
        <p:nvSpPr>
          <p:cNvPr id="29" name="Text Placeholder 27">
            <a:extLst>
              <a:ext uri="{FF2B5EF4-FFF2-40B4-BE49-F238E27FC236}">
                <a16:creationId xmlns:a16="http://schemas.microsoft.com/office/drawing/2014/main" id="{790D65EC-6EB4-4594-91E9-5C3DE7C3BA89}"/>
              </a:ext>
            </a:extLst>
          </p:cNvPr>
          <p:cNvSpPr>
            <a:spLocks noGrp="1"/>
          </p:cNvSpPr>
          <p:nvPr>
            <p:ph type="body" sz="quarter" idx="14" hasCustomPrompt="1"/>
          </p:nvPr>
        </p:nvSpPr>
        <p:spPr>
          <a:xfrm>
            <a:off x="4541837"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0" name="Text Placeholder 27">
            <a:extLst>
              <a:ext uri="{FF2B5EF4-FFF2-40B4-BE49-F238E27FC236}">
                <a16:creationId xmlns:a16="http://schemas.microsoft.com/office/drawing/2014/main" id="{611CF730-D055-47C2-A626-299F429D41B2}"/>
              </a:ext>
            </a:extLst>
          </p:cNvPr>
          <p:cNvSpPr>
            <a:spLocks noGrp="1"/>
          </p:cNvSpPr>
          <p:nvPr>
            <p:ph type="body" sz="quarter" idx="15" hasCustomPrompt="1"/>
          </p:nvPr>
        </p:nvSpPr>
        <p:spPr>
          <a:xfrm>
            <a:off x="8122919" y="3681412"/>
            <a:ext cx="3108326" cy="2566988"/>
          </a:xfrm>
        </p:spPr>
        <p:txBody>
          <a:bodyPr>
            <a:noAutofit/>
          </a:bodyPr>
          <a:lstStyle>
            <a:lvl1pPr marL="0" indent="0">
              <a:buFont typeface="Wingdings" panose="05000000000000000000" pitchFamily="2" charset="2"/>
              <a:buNone/>
              <a:defRPr sz="2400" spc="300"/>
            </a:lvl1pPr>
            <a:lvl2pPr marL="685800" indent="-228600">
              <a:buFont typeface="Wingdings" panose="05000000000000000000" pitchFamily="2" charset="2"/>
              <a:buChar char="§"/>
              <a:defRPr/>
            </a:lvl2pPr>
            <a:lvl3pPr marL="1143000" indent="-228600">
              <a:buFont typeface="Wingdings" panose="05000000000000000000" pitchFamily="2" charset="2"/>
              <a:buChar char="§"/>
              <a:defRPr/>
            </a:lvl3pPr>
            <a:lvl4pPr marL="1600200" indent="-228600">
              <a:buFont typeface="Wingdings" panose="05000000000000000000" pitchFamily="2" charset="2"/>
              <a:buChar char="§"/>
              <a:defRPr/>
            </a:lvl4pPr>
            <a:lvl5pPr marL="2057400" indent="-228600">
              <a:buFont typeface="Wingdings" panose="05000000000000000000" pitchFamily="2" charset="2"/>
              <a:buChar char="§"/>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1" name="Slide Number Placeholder 5">
            <a:extLst>
              <a:ext uri="{FF2B5EF4-FFF2-40B4-BE49-F238E27FC236}">
                <a16:creationId xmlns:a16="http://schemas.microsoft.com/office/drawing/2014/main" id="{F09E06A6-BFDD-42BD-BA69-2CD3BEF0F73D}"/>
              </a:ext>
            </a:extLst>
          </p:cNvPr>
          <p:cNvSpPr>
            <a:spLocks noGrp="1"/>
          </p:cNvSpPr>
          <p:nvPr>
            <p:ph type="sldNum" sz="quarter" idx="16"/>
          </p:nvPr>
        </p:nvSpPr>
        <p:spPr>
          <a:xfrm>
            <a:off x="11549269" y="6468303"/>
            <a:ext cx="443948" cy="365125"/>
          </a:xfrm>
        </p:spPr>
        <p:txBody>
          <a:bodyPr>
            <a:noAutofit/>
          </a:bodyPr>
          <a:lstStyle/>
          <a:p>
            <a:fld id="{8C2E478F-E849-4A8C-AF1F-CBCC78A7CBFA}" type="slidenum">
              <a:rPr lang="en-US" smtClean="0"/>
              <a:t>‹#›</a:t>
            </a:fld>
            <a:endParaRPr lang="en-US" dirty="0"/>
          </a:p>
        </p:txBody>
      </p:sp>
    </p:spTree>
    <p:extLst>
      <p:ext uri="{BB962C8B-B14F-4D97-AF65-F5344CB8AC3E}">
        <p14:creationId xmlns:p14="http://schemas.microsoft.com/office/powerpoint/2010/main" val="414559208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305F96C-D634-4A69-95EC-3D002BD68752}"/>
              </a:ext>
            </a:extLst>
          </p:cNvPr>
          <p:cNvSpPr>
            <a:spLocks noGrp="1"/>
          </p:cNvSpPr>
          <p:nvPr>
            <p:ph type="title"/>
          </p:nvPr>
        </p:nvSpPr>
        <p:spPr>
          <a:xfrm>
            <a:off x="594519" y="365125"/>
            <a:ext cx="11002962" cy="823913"/>
          </a:xfrm>
          <a:prstGeom prst="rect">
            <a:avLst/>
          </a:prstGeom>
        </p:spPr>
        <p:txBody>
          <a:bodyPr vert="horz" lIns="91440" tIns="45720" rIns="91440" bIns="45720" rtlCol="0" anchor="ctr">
            <a:no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37757E98-D0FB-43E3-98BC-711F6A2F5372}"/>
              </a:ext>
            </a:extLst>
          </p:cNvPr>
          <p:cNvSpPr>
            <a:spLocks noGrp="1"/>
          </p:cNvSpPr>
          <p:nvPr>
            <p:ph type="body" idx="1"/>
          </p:nvPr>
        </p:nvSpPr>
        <p:spPr>
          <a:xfrm>
            <a:off x="594519" y="1365813"/>
            <a:ext cx="10989920" cy="4811150"/>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FA65B72-2E86-4BA3-94F2-3ADFA40B7AE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Add a footer</a:t>
            </a:r>
          </a:p>
        </p:txBody>
      </p:sp>
      <p:sp>
        <p:nvSpPr>
          <p:cNvPr id="6" name="Slide Number Placeholder 5">
            <a:extLst>
              <a:ext uri="{FF2B5EF4-FFF2-40B4-BE49-F238E27FC236}">
                <a16:creationId xmlns:a16="http://schemas.microsoft.com/office/drawing/2014/main" id="{73C1F3FD-3DB9-46B7-85E1-E8B8878A4012}"/>
              </a:ext>
            </a:extLst>
          </p:cNvPr>
          <p:cNvSpPr>
            <a:spLocks noGrp="1"/>
          </p:cNvSpPr>
          <p:nvPr>
            <p:ph type="sldNum" sz="quarter" idx="4"/>
          </p:nvPr>
        </p:nvSpPr>
        <p:spPr>
          <a:xfrm>
            <a:off x="11549269" y="6468303"/>
            <a:ext cx="443948"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C2E478F-E849-4A8C-AF1F-CBCC78A7CBFA}" type="slidenum">
              <a:rPr lang="en-US" smtClean="0"/>
              <a:t>‹#›</a:t>
            </a:fld>
            <a:endParaRPr lang="en-US" dirty="0"/>
          </a:p>
        </p:txBody>
      </p:sp>
    </p:spTree>
    <p:extLst>
      <p:ext uri="{BB962C8B-B14F-4D97-AF65-F5344CB8AC3E}">
        <p14:creationId xmlns:p14="http://schemas.microsoft.com/office/powerpoint/2010/main" val="692820"/>
      </p:ext>
    </p:extLst>
  </p:cSld>
  <p:clrMap bg1="lt1" tx1="dk1" bg2="lt2" tx2="dk2" accent1="accent1" accent2="accent2" accent3="accent3" accent4="accent4" accent5="accent5" accent6="accent6" hlink="hlink" folHlink="folHlink"/>
  <p:sldLayoutIdLst>
    <p:sldLayoutId id="2147483667" r:id="rId1"/>
    <p:sldLayoutId id="2147483668" r:id="rId2"/>
    <p:sldLayoutId id="2147483661" r:id="rId3"/>
    <p:sldLayoutId id="2147483651" r:id="rId4"/>
    <p:sldLayoutId id="2147483660" r:id="rId5"/>
    <p:sldLayoutId id="2147483677" r:id="rId6"/>
    <p:sldLayoutId id="2147483666" r:id="rId7"/>
    <p:sldLayoutId id="2147483679" r:id="rId8"/>
    <p:sldLayoutId id="2147483653" r:id="rId9"/>
    <p:sldLayoutId id="2147483678" r:id="rId10"/>
    <p:sldLayoutId id="2147483680" r:id="rId11"/>
  </p:sldLayoutIdLst>
  <p:hf hdr="0" ftr="0" dt="0"/>
  <p:txStyles>
    <p:titleStyle>
      <a:lvl1pPr algn="ctr" defTabSz="914400" rtl="0" eaLnBrk="1" latinLnBrk="0" hangingPunct="1">
        <a:lnSpc>
          <a:spcPct val="10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5.jpg"/></Relationships>
</file>

<file path=ppt/slides/_rels/slide12.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35.xml.rels><?xml version="1.0" encoding="UTF-8" standalone="yes"?>
<Relationships xmlns="http://schemas.openxmlformats.org/package/2006/relationships"><Relationship Id="rId8" Type="http://schemas.openxmlformats.org/officeDocument/2006/relationships/image" Target="../media/image31.png"/><Relationship Id="rId3" Type="http://schemas.microsoft.com/office/2007/relationships/hdphoto" Target="../media/hdphoto1.wdp"/><Relationship Id="rId7" Type="http://schemas.openxmlformats.org/officeDocument/2006/relationships/image" Target="../media/image30.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29.png"/><Relationship Id="rId5" Type="http://schemas.openxmlformats.org/officeDocument/2006/relationships/image" Target="../media/image28.svg"/><Relationship Id="rId4" Type="http://schemas.openxmlformats.org/officeDocument/2006/relationships/image" Target="../media/image27.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8" Type="http://schemas.openxmlformats.org/officeDocument/2006/relationships/image" Target="../media/image8.svg"/><Relationship Id="rId13" Type="http://schemas.openxmlformats.org/officeDocument/2006/relationships/image" Target="../media/image13.png"/><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6.jp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svg"/><Relationship Id="rId4" Type="http://schemas.microsoft.com/office/2007/relationships/hdphoto" Target="../media/hdphoto2.wdp"/><Relationship Id="rId9"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microsoft.com/office/2007/relationships/hdphoto" Target="../media/hdphoto2.wdp"/></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microsoft.com/office/2007/relationships/hdphoto" Target="../media/hdphoto2.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abstract image">
            <a:extLst>
              <a:ext uri="{FF2B5EF4-FFF2-40B4-BE49-F238E27FC236}">
                <a16:creationId xmlns:a16="http://schemas.microsoft.com/office/drawing/2014/main" id="{9AB29DBC-55D3-49D9-BB44-4936739C4B57}"/>
              </a:ext>
            </a:extLst>
          </p:cNvPr>
          <p:cNvPicPr>
            <a:picLocks noGrp="1" noChangeAspect="1"/>
          </p:cNvPicPr>
          <p:nvPr>
            <p:ph type="pic" sz="quarter" idx="10"/>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a:stretch/>
        </p:blipFill>
        <p:spPr/>
      </p:pic>
      <p:sp>
        <p:nvSpPr>
          <p:cNvPr id="9" name="Title 8">
            <a:extLst>
              <a:ext uri="{FF2B5EF4-FFF2-40B4-BE49-F238E27FC236}">
                <a16:creationId xmlns:a16="http://schemas.microsoft.com/office/drawing/2014/main" id="{79DC1498-E692-42BA-B69F-6D37E6CFACA0}"/>
              </a:ext>
            </a:extLst>
          </p:cNvPr>
          <p:cNvSpPr>
            <a:spLocks noGrp="1"/>
          </p:cNvSpPr>
          <p:nvPr>
            <p:ph type="title"/>
          </p:nvPr>
        </p:nvSpPr>
        <p:spPr>
          <a:xfrm>
            <a:off x="350837" y="1434980"/>
            <a:ext cx="11490325" cy="823913"/>
          </a:xfrm>
        </p:spPr>
        <p:txBody>
          <a:bodyPr/>
          <a:lstStyle/>
          <a:p>
            <a:r>
              <a:rPr lang="en-US" sz="6000" b="1" dirty="0">
                <a:latin typeface="Bahnschrift SemiBold SemiConden" panose="020B0502040204020203" pitchFamily="34" charset="0"/>
                <a:cs typeface="Arabic Typesetting" panose="020B0604020202020204" pitchFamily="66" charset="-78"/>
              </a:rPr>
              <a:t>Regression Model</a:t>
            </a:r>
            <a:br>
              <a:rPr lang="en-US" sz="5000" b="1" dirty="0">
                <a:latin typeface="Bahnschrift SemiBold SemiConden" panose="020B0502040204020203" pitchFamily="34" charset="0"/>
                <a:cs typeface="Arabic Typesetting" panose="020B0604020202020204" pitchFamily="66" charset="-78"/>
              </a:rPr>
            </a:br>
            <a:r>
              <a:rPr lang="en-US" sz="5000" b="1" dirty="0">
                <a:latin typeface="Bahnschrift SemiBold SemiConden" panose="020B0502040204020203" pitchFamily="34" charset="0"/>
                <a:cs typeface="Arabic Typesetting" panose="020B0604020202020204" pitchFamily="66" charset="-78"/>
              </a:rPr>
              <a:t>Car price prediction web app</a:t>
            </a:r>
          </a:p>
        </p:txBody>
      </p:sp>
      <p:sp>
        <p:nvSpPr>
          <p:cNvPr id="3" name="Text Placeholder 2">
            <a:extLst>
              <a:ext uri="{FF2B5EF4-FFF2-40B4-BE49-F238E27FC236}">
                <a16:creationId xmlns:a16="http://schemas.microsoft.com/office/drawing/2014/main" id="{C0AE828D-1E63-455F-949D-0C5454A7FE88}"/>
              </a:ext>
            </a:extLst>
          </p:cNvPr>
          <p:cNvSpPr>
            <a:spLocks noGrp="1"/>
          </p:cNvSpPr>
          <p:nvPr>
            <p:ph type="body" sz="quarter" idx="12"/>
          </p:nvPr>
        </p:nvSpPr>
        <p:spPr>
          <a:xfrm>
            <a:off x="6673849" y="4901410"/>
            <a:ext cx="5167313" cy="518795"/>
          </a:xfrm>
        </p:spPr>
        <p:txBody>
          <a:bodyPr/>
          <a:lstStyle/>
          <a:p>
            <a:r>
              <a:rPr lang="en-US" sz="3000" dirty="0"/>
              <a:t>Friday, 16/04/2021</a:t>
            </a:r>
          </a:p>
        </p:txBody>
      </p:sp>
      <p:sp>
        <p:nvSpPr>
          <p:cNvPr id="12" name="Text Placeholder 2">
            <a:extLst>
              <a:ext uri="{FF2B5EF4-FFF2-40B4-BE49-F238E27FC236}">
                <a16:creationId xmlns:a16="http://schemas.microsoft.com/office/drawing/2014/main" id="{D0E97CE8-A235-45A5-9D1D-DE0240B05182}"/>
              </a:ext>
            </a:extLst>
          </p:cNvPr>
          <p:cNvSpPr txBox="1">
            <a:spLocks/>
          </p:cNvSpPr>
          <p:nvPr/>
        </p:nvSpPr>
        <p:spPr>
          <a:xfrm>
            <a:off x="0" y="4901410"/>
            <a:ext cx="5167313" cy="518795"/>
          </a:xfrm>
          <a:prstGeom prst="rect">
            <a:avLst/>
          </a:prstGeom>
        </p:spPr>
        <p:txBody>
          <a:bodyPr vert="horz" lIns="91440" tIns="45720" rIns="91440" bIns="45720" rtlCol="0">
            <a:noAutofit/>
          </a:bodyPr>
          <a:lstStyle>
            <a:lvl1pPr marL="0" indent="0" algn="ctr" defTabSz="914400" rtl="0" eaLnBrk="1" latinLnBrk="0" hangingPunct="1">
              <a:lnSpc>
                <a:spcPct val="150000"/>
              </a:lnSpc>
              <a:spcBef>
                <a:spcPts val="1000"/>
              </a:spcBef>
              <a:buFont typeface="Arial" panose="020B0604020202020204" pitchFamily="34" charset="0"/>
              <a:buNone/>
              <a:defRPr sz="1800" kern="1200" spc="300">
                <a:solidFill>
                  <a:schemeClr val="tx1"/>
                </a:solidFill>
                <a:latin typeface="+mn-lt"/>
                <a:ea typeface="+mn-ea"/>
                <a:cs typeface="+mn-cs"/>
              </a:defRPr>
            </a:lvl1pPr>
            <a:lvl2pPr marL="457200" indent="0" algn="l" defTabSz="914400" rtl="0" eaLnBrk="1" latinLnBrk="0" hangingPunct="1">
              <a:lnSpc>
                <a:spcPct val="150000"/>
              </a:lnSpc>
              <a:spcBef>
                <a:spcPts val="500"/>
              </a:spcBef>
              <a:buFont typeface="Arial" panose="020B0604020202020204" pitchFamily="34" charset="0"/>
              <a:buNone/>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3000" b="1" dirty="0"/>
              <a:t>Steven L Truong</a:t>
            </a:r>
          </a:p>
        </p:txBody>
      </p:sp>
    </p:spTree>
    <p:extLst>
      <p:ext uri="{BB962C8B-B14F-4D97-AF65-F5344CB8AC3E}">
        <p14:creationId xmlns:p14="http://schemas.microsoft.com/office/powerpoint/2010/main" val="392783230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455088" y="1473717"/>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Data Scraping and Preparation</a:t>
            </a:r>
          </a:p>
        </p:txBody>
      </p:sp>
      <p:sp>
        <p:nvSpPr>
          <p:cNvPr id="18" name="Rectangle: Rounded Corners 17">
            <a:extLst>
              <a:ext uri="{FF2B5EF4-FFF2-40B4-BE49-F238E27FC236}">
                <a16:creationId xmlns:a16="http://schemas.microsoft.com/office/drawing/2014/main" id="{61F4F74B-523B-43B2-A318-3DCF58221D9F}"/>
              </a:ext>
            </a:extLst>
          </p:cNvPr>
          <p:cNvSpPr/>
          <p:nvPr/>
        </p:nvSpPr>
        <p:spPr>
          <a:xfrm>
            <a:off x="1375576" y="3125856"/>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Exploratory Analysis</a:t>
            </a:r>
          </a:p>
        </p:txBody>
      </p:sp>
      <p:sp>
        <p:nvSpPr>
          <p:cNvPr id="19" name="Rectangle: Rounded Corners 18">
            <a:extLst>
              <a:ext uri="{FF2B5EF4-FFF2-40B4-BE49-F238E27FC236}">
                <a16:creationId xmlns:a16="http://schemas.microsoft.com/office/drawing/2014/main" id="{B5D83275-9509-44EF-82F8-BB00EAAFCF66}"/>
              </a:ext>
            </a:extLst>
          </p:cNvPr>
          <p:cNvSpPr/>
          <p:nvPr/>
        </p:nvSpPr>
        <p:spPr>
          <a:xfrm>
            <a:off x="1375576" y="4907170"/>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Modeling</a:t>
            </a:r>
          </a:p>
        </p:txBody>
      </p:sp>
      <p:sp>
        <p:nvSpPr>
          <p:cNvPr id="6" name="Arrow: Down 5">
            <a:extLst>
              <a:ext uri="{FF2B5EF4-FFF2-40B4-BE49-F238E27FC236}">
                <a16:creationId xmlns:a16="http://schemas.microsoft.com/office/drawing/2014/main" id="{248B30DF-3405-474A-BE9A-B09F10FD056B}"/>
              </a:ext>
            </a:extLst>
          </p:cNvPr>
          <p:cNvSpPr/>
          <p:nvPr/>
        </p:nvSpPr>
        <p:spPr>
          <a:xfrm>
            <a:off x="2367394" y="2348682"/>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Down 20">
            <a:extLst>
              <a:ext uri="{FF2B5EF4-FFF2-40B4-BE49-F238E27FC236}">
                <a16:creationId xmlns:a16="http://schemas.microsoft.com/office/drawing/2014/main" id="{32D22D4E-DD8E-468F-A986-8691BD0173B6}"/>
              </a:ext>
            </a:extLst>
          </p:cNvPr>
          <p:cNvSpPr/>
          <p:nvPr/>
        </p:nvSpPr>
        <p:spPr>
          <a:xfrm>
            <a:off x="2367394" y="4129996"/>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Use </a:t>
            </a:r>
            <a:r>
              <a:rPr lang="en-US" sz="2200" b="1" dirty="0" err="1"/>
              <a:t>BeaufulSoup</a:t>
            </a:r>
            <a:r>
              <a:rPr lang="en-US" sz="2200" b="1" dirty="0"/>
              <a:t> to scrape data from cars.com</a:t>
            </a:r>
          </a:p>
          <a:p>
            <a:pPr marL="285750" indent="-285750">
              <a:buFont typeface="Arial" panose="020B0604020202020204" pitchFamily="34" charset="0"/>
              <a:buChar char="•"/>
            </a:pPr>
            <a:r>
              <a:rPr lang="en-US" sz="2200" b="1" dirty="0"/>
              <a:t>Clean the data to be ready for EDA</a:t>
            </a:r>
          </a:p>
        </p:txBody>
      </p:sp>
      <p:sp>
        <p:nvSpPr>
          <p:cNvPr id="23" name="TextBox 22">
            <a:extLst>
              <a:ext uri="{FF2B5EF4-FFF2-40B4-BE49-F238E27FC236}">
                <a16:creationId xmlns:a16="http://schemas.microsoft.com/office/drawing/2014/main" id="{A48829F3-1005-44B5-A213-850FBBB6B88A}"/>
              </a:ext>
            </a:extLst>
          </p:cNvPr>
          <p:cNvSpPr txBox="1"/>
          <p:nvPr/>
        </p:nvSpPr>
        <p:spPr>
          <a:xfrm>
            <a:off x="4206517" y="3163467"/>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Exploratory Data Analysis</a:t>
            </a:r>
          </a:p>
          <a:p>
            <a:pPr marL="285750" indent="-285750">
              <a:buFont typeface="Arial" panose="020B0604020202020204" pitchFamily="34" charset="0"/>
              <a:buChar char="•"/>
            </a:pPr>
            <a:r>
              <a:rPr lang="en-US" sz="2200" b="1" dirty="0"/>
              <a:t>Look at the features’ correlations for insights before modeling.</a:t>
            </a:r>
          </a:p>
        </p:txBody>
      </p:sp>
      <p:sp>
        <p:nvSpPr>
          <p:cNvPr id="24" name="TextBox 23">
            <a:extLst>
              <a:ext uri="{FF2B5EF4-FFF2-40B4-BE49-F238E27FC236}">
                <a16:creationId xmlns:a16="http://schemas.microsoft.com/office/drawing/2014/main" id="{442DBC9E-38B6-40CE-96F4-E068C96A13BA}"/>
              </a:ext>
            </a:extLst>
          </p:cNvPr>
          <p:cNvSpPr txBox="1"/>
          <p:nvPr/>
        </p:nvSpPr>
        <p:spPr>
          <a:xfrm>
            <a:off x="4129375" y="5010733"/>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Build baseline models.</a:t>
            </a:r>
          </a:p>
          <a:p>
            <a:pPr marL="285750" indent="-285750">
              <a:buFont typeface="Arial" panose="020B0604020202020204" pitchFamily="34" charset="0"/>
              <a:buChar char="•"/>
            </a:pPr>
            <a:r>
              <a:rPr lang="en-US" sz="2200" b="1" dirty="0"/>
              <a:t>Cross validation and choose the final model.</a:t>
            </a:r>
          </a:p>
        </p:txBody>
      </p:sp>
    </p:spTree>
    <p:extLst>
      <p:ext uri="{BB962C8B-B14F-4D97-AF65-F5344CB8AC3E}">
        <p14:creationId xmlns:p14="http://schemas.microsoft.com/office/powerpoint/2010/main" val="1311241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DATA CLEANING</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11</a:t>
            </a:fld>
            <a:endParaRPr lang="en-US" dirty="0"/>
          </a:p>
        </p:txBody>
      </p:sp>
      <p:pic>
        <p:nvPicPr>
          <p:cNvPr id="6" name="Picture 5" descr="A picture containing application&#10;&#10;Description automatically generated">
            <a:extLst>
              <a:ext uri="{FF2B5EF4-FFF2-40B4-BE49-F238E27FC236}">
                <a16:creationId xmlns:a16="http://schemas.microsoft.com/office/drawing/2014/main" id="{DC8FE296-CBF1-48F8-9456-5ABCE337078C}"/>
              </a:ext>
            </a:extLst>
          </p:cNvPr>
          <p:cNvPicPr>
            <a:picLocks noChangeAspect="1"/>
          </p:cNvPicPr>
          <p:nvPr/>
        </p:nvPicPr>
        <p:blipFill>
          <a:blip r:embed="rId3"/>
          <a:stretch>
            <a:fillRect/>
          </a:stretch>
        </p:blipFill>
        <p:spPr>
          <a:xfrm>
            <a:off x="3659084" y="1497012"/>
            <a:ext cx="8532916" cy="5027799"/>
          </a:xfrm>
          <a:prstGeom prst="rect">
            <a:avLst/>
          </a:prstGeom>
        </p:spPr>
      </p:pic>
      <p:pic>
        <p:nvPicPr>
          <p:cNvPr id="7" name="Content Placeholder 6" descr="A picture containing wheel&#10;&#10;Description automatically generated">
            <a:extLst>
              <a:ext uri="{FF2B5EF4-FFF2-40B4-BE49-F238E27FC236}">
                <a16:creationId xmlns:a16="http://schemas.microsoft.com/office/drawing/2014/main" id="{6406E98C-F085-4E6E-96F9-D060F347C6E5}"/>
              </a:ext>
            </a:extLst>
          </p:cNvPr>
          <p:cNvPicPr>
            <a:picLocks noGrp="1" noChangeAspect="1"/>
          </p:cNvPicPr>
          <p:nvPr>
            <p:ph idx="1"/>
          </p:nvPr>
        </p:nvPicPr>
        <p:blipFill>
          <a:blip r:embed="rId4"/>
          <a:stretch>
            <a:fillRect/>
          </a:stretch>
        </p:blipFill>
        <p:spPr>
          <a:xfrm>
            <a:off x="646566" y="1599702"/>
            <a:ext cx="3012517" cy="4518776"/>
          </a:xfrm>
        </p:spPr>
      </p:pic>
      <p:sp>
        <p:nvSpPr>
          <p:cNvPr id="11" name="Content Placeholder 16">
            <a:extLst>
              <a:ext uri="{FF2B5EF4-FFF2-40B4-BE49-F238E27FC236}">
                <a16:creationId xmlns:a16="http://schemas.microsoft.com/office/drawing/2014/main" id="{B275D076-DA1E-4689-8003-3ADCBDCDA327}"/>
              </a:ext>
            </a:extLst>
          </p:cNvPr>
          <p:cNvSpPr txBox="1">
            <a:spLocks/>
          </p:cNvSpPr>
          <p:nvPr/>
        </p:nvSpPr>
        <p:spPr>
          <a:xfrm>
            <a:off x="5639985" y="389697"/>
            <a:ext cx="5118129" cy="82865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200" b="1" dirty="0">
                <a:latin typeface="Bahnschrift SemiBold" panose="020B0502040204020203" pitchFamily="34" charset="0"/>
              </a:rPr>
              <a:t>Or we could say “cars cleaning”</a:t>
            </a:r>
          </a:p>
        </p:txBody>
      </p:sp>
    </p:spTree>
    <p:extLst>
      <p:ext uri="{BB962C8B-B14F-4D97-AF65-F5344CB8AC3E}">
        <p14:creationId xmlns:p14="http://schemas.microsoft.com/office/powerpoint/2010/main" val="3117329688"/>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DATA CLEANING</a:t>
            </a:r>
          </a:p>
        </p:txBody>
      </p:sp>
      <p:pic>
        <p:nvPicPr>
          <p:cNvPr id="8" name="Content Placeholder 7" descr="A picture containing car, outdoor, ground, transport&#10;&#10;Description automatically generated">
            <a:extLst>
              <a:ext uri="{FF2B5EF4-FFF2-40B4-BE49-F238E27FC236}">
                <a16:creationId xmlns:a16="http://schemas.microsoft.com/office/drawing/2014/main" id="{EE88466F-6540-4177-B2CA-E04756521AB6}"/>
              </a:ext>
            </a:extLst>
          </p:cNvPr>
          <p:cNvPicPr>
            <a:picLocks noGrp="1" noChangeAspect="1"/>
          </p:cNvPicPr>
          <p:nvPr>
            <p:ph idx="1"/>
          </p:nvPr>
        </p:nvPicPr>
        <p:blipFill>
          <a:blip r:embed="rId3"/>
          <a:stretch>
            <a:fillRect/>
          </a:stretch>
        </p:blipFill>
        <p:spPr>
          <a:xfrm>
            <a:off x="646567" y="1497013"/>
            <a:ext cx="3012517" cy="4518776"/>
          </a:xfrm>
        </p:spPr>
      </p:pic>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12</a:t>
            </a:fld>
            <a:endParaRPr lang="en-US" dirty="0"/>
          </a:p>
        </p:txBody>
      </p:sp>
      <p:pic>
        <p:nvPicPr>
          <p:cNvPr id="3" name="Picture 2" descr="Graphical user interface, application, Word&#10;&#10;Description automatically generated">
            <a:extLst>
              <a:ext uri="{FF2B5EF4-FFF2-40B4-BE49-F238E27FC236}">
                <a16:creationId xmlns:a16="http://schemas.microsoft.com/office/drawing/2014/main" id="{D453B6D5-DD0F-4B2E-8404-50D250703EB5}"/>
              </a:ext>
            </a:extLst>
          </p:cNvPr>
          <p:cNvPicPr>
            <a:picLocks noChangeAspect="1"/>
          </p:cNvPicPr>
          <p:nvPr/>
        </p:nvPicPr>
        <p:blipFill>
          <a:blip r:embed="rId4"/>
          <a:stretch>
            <a:fillRect/>
          </a:stretch>
        </p:blipFill>
        <p:spPr>
          <a:xfrm>
            <a:off x="4180845" y="1505355"/>
            <a:ext cx="7754183" cy="5202747"/>
          </a:xfrm>
          <a:prstGeom prst="rect">
            <a:avLst/>
          </a:prstGeom>
        </p:spPr>
      </p:pic>
    </p:spTree>
    <p:extLst>
      <p:ext uri="{BB962C8B-B14F-4D97-AF65-F5344CB8AC3E}">
        <p14:creationId xmlns:p14="http://schemas.microsoft.com/office/powerpoint/2010/main" val="868160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EDA</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13</a:t>
            </a:fld>
            <a:endParaRPr lang="en-US" dirty="0"/>
          </a:p>
        </p:txBody>
      </p:sp>
      <p:pic>
        <p:nvPicPr>
          <p:cNvPr id="15" name="Picture 14" descr="Chart, treemap chart&#10;&#10;Description automatically generated">
            <a:extLst>
              <a:ext uri="{FF2B5EF4-FFF2-40B4-BE49-F238E27FC236}">
                <a16:creationId xmlns:a16="http://schemas.microsoft.com/office/drawing/2014/main" id="{4C83B403-818C-42D5-97CE-8A4F4246E305}"/>
              </a:ext>
            </a:extLst>
          </p:cNvPr>
          <p:cNvPicPr>
            <a:picLocks noChangeAspect="1"/>
          </p:cNvPicPr>
          <p:nvPr/>
        </p:nvPicPr>
        <p:blipFill>
          <a:blip r:embed="rId3"/>
          <a:stretch>
            <a:fillRect/>
          </a:stretch>
        </p:blipFill>
        <p:spPr>
          <a:xfrm>
            <a:off x="4686611" y="451522"/>
            <a:ext cx="7443696" cy="5954956"/>
          </a:xfrm>
          <a:prstGeom prst="rect">
            <a:avLst/>
          </a:prstGeom>
        </p:spPr>
      </p:pic>
      <p:sp>
        <p:nvSpPr>
          <p:cNvPr id="17" name="Content Placeholder 16">
            <a:extLst>
              <a:ext uri="{FF2B5EF4-FFF2-40B4-BE49-F238E27FC236}">
                <a16:creationId xmlns:a16="http://schemas.microsoft.com/office/drawing/2014/main" id="{9FEE563D-E564-4A8D-82D7-62104138F4B1}"/>
              </a:ext>
            </a:extLst>
          </p:cNvPr>
          <p:cNvSpPr>
            <a:spLocks noGrp="1"/>
          </p:cNvSpPr>
          <p:nvPr>
            <p:ph idx="1"/>
          </p:nvPr>
        </p:nvSpPr>
        <p:spPr>
          <a:xfrm>
            <a:off x="646567" y="1485840"/>
            <a:ext cx="3866984" cy="4315192"/>
          </a:xfrm>
        </p:spPr>
        <p:txBody>
          <a:bodyPr/>
          <a:lstStyle/>
          <a:p>
            <a:r>
              <a:rPr lang="en-US" sz="2000" b="1" dirty="0">
                <a:latin typeface="Bahnschrift SemiBold" panose="020B0502040204020203" pitchFamily="34" charset="0"/>
              </a:rPr>
              <a:t>Price is positively correlated with Model Year and negatively correlated with Mileage.</a:t>
            </a:r>
          </a:p>
          <a:p>
            <a:r>
              <a:rPr lang="en-US" sz="2000" b="1" dirty="0">
                <a:latin typeface="Bahnschrift SemiBold" panose="020B0502040204020203" pitchFamily="34" charset="0"/>
              </a:rPr>
              <a:t>Slightly positively correlated with </a:t>
            </a:r>
            <a:r>
              <a:rPr lang="en-US" sz="2000" b="1" dirty="0" err="1">
                <a:latin typeface="Bahnschrift SemiBold" panose="020B0502040204020203" pitchFamily="34" charset="0"/>
              </a:rPr>
              <a:t>num_ent_features</a:t>
            </a:r>
            <a:r>
              <a:rPr lang="en-US" sz="2000" b="1" dirty="0">
                <a:latin typeface="Bahnschrift SemiBold" panose="020B0502040204020203" pitchFamily="34" charset="0"/>
              </a:rPr>
              <a:t>.</a:t>
            </a:r>
          </a:p>
          <a:p>
            <a:r>
              <a:rPr lang="en-US" sz="2000" b="1" dirty="0">
                <a:latin typeface="Bahnschrift SemiBold" panose="020B0502040204020203" pitchFamily="34" charset="0"/>
              </a:rPr>
              <a:t>Not so much for the rest of the features.</a:t>
            </a:r>
          </a:p>
        </p:txBody>
      </p:sp>
    </p:spTree>
    <p:extLst>
      <p:ext uri="{BB962C8B-B14F-4D97-AF65-F5344CB8AC3E}">
        <p14:creationId xmlns:p14="http://schemas.microsoft.com/office/powerpoint/2010/main" val="1493938642"/>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EDA</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14</a:t>
            </a:fld>
            <a:endParaRPr lang="en-US" dirty="0"/>
          </a:p>
        </p:txBody>
      </p:sp>
      <p:sp>
        <p:nvSpPr>
          <p:cNvPr id="17" name="Content Placeholder 16">
            <a:extLst>
              <a:ext uri="{FF2B5EF4-FFF2-40B4-BE49-F238E27FC236}">
                <a16:creationId xmlns:a16="http://schemas.microsoft.com/office/drawing/2014/main" id="{9FEE563D-E564-4A8D-82D7-62104138F4B1}"/>
              </a:ext>
            </a:extLst>
          </p:cNvPr>
          <p:cNvSpPr>
            <a:spLocks noGrp="1"/>
          </p:cNvSpPr>
          <p:nvPr>
            <p:ph idx="1"/>
          </p:nvPr>
        </p:nvSpPr>
        <p:spPr>
          <a:xfrm>
            <a:off x="646567" y="1485840"/>
            <a:ext cx="3866984" cy="4315192"/>
          </a:xfrm>
        </p:spPr>
        <p:txBody>
          <a:bodyPr/>
          <a:lstStyle/>
          <a:p>
            <a:r>
              <a:rPr lang="en-US" sz="2000" b="1" dirty="0">
                <a:latin typeface="Bahnschrift SemiBold" panose="020B0502040204020203" pitchFamily="34" charset="0"/>
              </a:rPr>
              <a:t>Price is positively correlated with Model Year and negatively correlated with Mileage.</a:t>
            </a:r>
          </a:p>
          <a:p>
            <a:r>
              <a:rPr lang="en-US" sz="2000" b="1" dirty="0">
                <a:latin typeface="Bahnschrift SemiBold" panose="020B0502040204020203" pitchFamily="34" charset="0"/>
              </a:rPr>
              <a:t>Slightly positively correlated with </a:t>
            </a:r>
            <a:r>
              <a:rPr lang="en-US" sz="2000" b="1" dirty="0" err="1">
                <a:latin typeface="Bahnschrift SemiBold" panose="020B0502040204020203" pitchFamily="34" charset="0"/>
              </a:rPr>
              <a:t>num_ent_features</a:t>
            </a:r>
            <a:r>
              <a:rPr lang="en-US" sz="2000" b="1" dirty="0">
                <a:latin typeface="Bahnschrift SemiBold" panose="020B0502040204020203" pitchFamily="34" charset="0"/>
              </a:rPr>
              <a:t>.</a:t>
            </a:r>
          </a:p>
          <a:p>
            <a:r>
              <a:rPr lang="en-US" sz="2000" b="1" dirty="0">
                <a:latin typeface="Bahnschrift SemiBold" panose="020B0502040204020203" pitchFamily="34" charset="0"/>
              </a:rPr>
              <a:t>Not so much for the rest of the features.</a:t>
            </a:r>
          </a:p>
        </p:txBody>
      </p:sp>
      <p:pic>
        <p:nvPicPr>
          <p:cNvPr id="3" name="Picture 2" descr="Calendar&#10;&#10;Description automatically generated">
            <a:extLst>
              <a:ext uri="{FF2B5EF4-FFF2-40B4-BE49-F238E27FC236}">
                <a16:creationId xmlns:a16="http://schemas.microsoft.com/office/drawing/2014/main" id="{C6F34BFA-1C7E-429F-94E2-4DD40A2C4145}"/>
              </a:ext>
            </a:extLst>
          </p:cNvPr>
          <p:cNvPicPr>
            <a:picLocks noChangeAspect="1"/>
          </p:cNvPicPr>
          <p:nvPr/>
        </p:nvPicPr>
        <p:blipFill>
          <a:blip r:embed="rId3"/>
          <a:stretch>
            <a:fillRect/>
          </a:stretch>
        </p:blipFill>
        <p:spPr>
          <a:xfrm>
            <a:off x="4840704" y="178467"/>
            <a:ext cx="6501065" cy="6501065"/>
          </a:xfrm>
          <a:prstGeom prst="rect">
            <a:avLst/>
          </a:prstGeom>
        </p:spPr>
      </p:pic>
    </p:spTree>
    <p:extLst>
      <p:ext uri="{BB962C8B-B14F-4D97-AF65-F5344CB8AC3E}">
        <p14:creationId xmlns:p14="http://schemas.microsoft.com/office/powerpoint/2010/main" val="383271233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46567" y="389697"/>
            <a:ext cx="3866984" cy="735886"/>
          </a:xfrm>
        </p:spPr>
        <p:txBody>
          <a:bodyPr/>
          <a:lstStyle/>
          <a:p>
            <a:r>
              <a:rPr lang="en-US" sz="3000" dirty="0">
                <a:latin typeface="Bahnschrift SemiBold" panose="020B0502040204020203" pitchFamily="34" charset="0"/>
              </a:rPr>
              <a:t>EDA</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15</a:t>
            </a:fld>
            <a:endParaRPr lang="en-US" dirty="0"/>
          </a:p>
        </p:txBody>
      </p:sp>
      <p:sp>
        <p:nvSpPr>
          <p:cNvPr id="17" name="Content Placeholder 16">
            <a:extLst>
              <a:ext uri="{FF2B5EF4-FFF2-40B4-BE49-F238E27FC236}">
                <a16:creationId xmlns:a16="http://schemas.microsoft.com/office/drawing/2014/main" id="{9FEE563D-E564-4A8D-82D7-62104138F4B1}"/>
              </a:ext>
            </a:extLst>
          </p:cNvPr>
          <p:cNvSpPr>
            <a:spLocks noGrp="1"/>
          </p:cNvSpPr>
          <p:nvPr>
            <p:ph idx="1"/>
          </p:nvPr>
        </p:nvSpPr>
        <p:spPr>
          <a:xfrm>
            <a:off x="646567" y="1485840"/>
            <a:ext cx="3866984" cy="4315192"/>
          </a:xfrm>
        </p:spPr>
        <p:txBody>
          <a:bodyPr/>
          <a:lstStyle/>
          <a:p>
            <a:r>
              <a:rPr lang="en-US" sz="2000" b="1" dirty="0">
                <a:latin typeface="Bahnschrift SemiBold" panose="020B0502040204020203" pitchFamily="34" charset="0"/>
              </a:rPr>
              <a:t>Price is positively correlated with Model Year.</a:t>
            </a:r>
          </a:p>
          <a:p>
            <a:r>
              <a:rPr lang="en-US" sz="2000" b="1" dirty="0">
                <a:latin typeface="Bahnschrift SemiBold" panose="020B0502040204020203" pitchFamily="34" charset="0"/>
              </a:rPr>
              <a:t>There are outliers all over the place.</a:t>
            </a:r>
          </a:p>
          <a:p>
            <a:r>
              <a:rPr lang="en-US" sz="2000" b="1" dirty="0">
                <a:latin typeface="Bahnschrift SemiBold" panose="020B0502040204020203" pitchFamily="34" charset="0"/>
              </a:rPr>
              <a:t>Generally speaking, the newer the more expensive car.</a:t>
            </a:r>
          </a:p>
        </p:txBody>
      </p:sp>
      <p:pic>
        <p:nvPicPr>
          <p:cNvPr id="5" name="Picture 4" descr="Chart&#10;&#10;Description automatically generated">
            <a:extLst>
              <a:ext uri="{FF2B5EF4-FFF2-40B4-BE49-F238E27FC236}">
                <a16:creationId xmlns:a16="http://schemas.microsoft.com/office/drawing/2014/main" id="{1DD90FCE-5A21-4CF9-98B3-A5DB75176485}"/>
              </a:ext>
            </a:extLst>
          </p:cNvPr>
          <p:cNvPicPr>
            <a:picLocks noChangeAspect="1"/>
          </p:cNvPicPr>
          <p:nvPr/>
        </p:nvPicPr>
        <p:blipFill>
          <a:blip r:embed="rId3"/>
          <a:stretch>
            <a:fillRect/>
          </a:stretch>
        </p:blipFill>
        <p:spPr>
          <a:xfrm>
            <a:off x="4632794" y="582433"/>
            <a:ext cx="7116418" cy="5693134"/>
          </a:xfrm>
          <a:prstGeom prst="rect">
            <a:avLst/>
          </a:prstGeom>
        </p:spPr>
      </p:pic>
    </p:spTree>
    <p:extLst>
      <p:ext uri="{BB962C8B-B14F-4D97-AF65-F5344CB8AC3E}">
        <p14:creationId xmlns:p14="http://schemas.microsoft.com/office/powerpoint/2010/main" val="9533678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16</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Tree>
    <p:extLst>
      <p:ext uri="{BB962C8B-B14F-4D97-AF65-F5344CB8AC3E}">
        <p14:creationId xmlns:p14="http://schemas.microsoft.com/office/powerpoint/2010/main" val="197458686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17</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105092"/>
            <a:ext cx="4152765" cy="4315192"/>
          </a:xfrm>
        </p:spPr>
        <p:txBody>
          <a:body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Linear Regression Model:</a:t>
            </a:r>
          </a:p>
          <a:p>
            <a:pPr lvl="1"/>
            <a:r>
              <a:rPr lang="en-US" sz="2000" b="1" dirty="0">
                <a:latin typeface="Bahnschrift SemiBold" panose="020B0502040204020203" pitchFamily="34" charset="0"/>
              </a:rPr>
              <a:t>R^2 for train set: </a:t>
            </a:r>
            <a:r>
              <a:rPr lang="en-US" sz="2000" b="1" dirty="0">
                <a:solidFill>
                  <a:schemeClr val="accent5">
                    <a:lumMod val="50000"/>
                    <a:lumOff val="50000"/>
                  </a:schemeClr>
                </a:solidFill>
                <a:latin typeface="Bahnschrift SemiBold" panose="020B0502040204020203" pitchFamily="34" charset="0"/>
              </a:rPr>
              <a:t>0.2968</a:t>
            </a:r>
          </a:p>
          <a:p>
            <a:pPr lvl="1"/>
            <a:r>
              <a:rPr lang="en-US" sz="2000" b="1" dirty="0">
                <a:latin typeface="Bahnschrift SemiBold" panose="020B0502040204020203" pitchFamily="34" charset="0"/>
              </a:rPr>
              <a:t>R^2 for validation set: </a:t>
            </a:r>
            <a:r>
              <a:rPr lang="en-US" sz="2000" b="1" dirty="0">
                <a:solidFill>
                  <a:schemeClr val="accent5">
                    <a:lumMod val="50000"/>
                    <a:lumOff val="50000"/>
                  </a:schemeClr>
                </a:solidFill>
                <a:latin typeface="Bahnschrift SemiBold" panose="020B0502040204020203" pitchFamily="34" charset="0"/>
              </a:rPr>
              <a:t>0.2974</a:t>
            </a:r>
          </a:p>
          <a:p>
            <a:r>
              <a:rPr lang="en-US" sz="2000" b="1" dirty="0">
                <a:solidFill>
                  <a:schemeClr val="accent1"/>
                </a:solidFill>
                <a:latin typeface="Bahnschrift SemiBold" panose="020B0502040204020203" pitchFamily="34" charset="0"/>
              </a:rPr>
              <a:t>Polynomial Regression Model:</a:t>
            </a:r>
          </a:p>
          <a:p>
            <a:pPr lvl="1"/>
            <a:r>
              <a:rPr lang="en-US" sz="2000" b="1" dirty="0">
                <a:latin typeface="Bahnschrift SemiBold" panose="020B0502040204020203" pitchFamily="34" charset="0"/>
              </a:rPr>
              <a:t>R^2 for train set: </a:t>
            </a:r>
            <a:r>
              <a:rPr lang="en-US" sz="2000" b="1" dirty="0">
                <a:solidFill>
                  <a:schemeClr val="accent5">
                    <a:lumMod val="50000"/>
                    <a:lumOff val="50000"/>
                  </a:schemeClr>
                </a:solidFill>
                <a:latin typeface="Bahnschrift SemiBold" panose="020B0502040204020203" pitchFamily="34" charset="0"/>
              </a:rPr>
              <a:t>0.477</a:t>
            </a:r>
          </a:p>
          <a:p>
            <a:pPr lvl="1"/>
            <a:r>
              <a:rPr lang="en-US" sz="2000" b="1" dirty="0">
                <a:latin typeface="Bahnschrift SemiBold" panose="020B0502040204020203" pitchFamily="34" charset="0"/>
              </a:rPr>
              <a:t>R^2 for validation set: </a:t>
            </a:r>
            <a:r>
              <a:rPr lang="en-US" sz="2000" b="1" dirty="0">
                <a:solidFill>
                  <a:schemeClr val="accent5">
                    <a:lumMod val="50000"/>
                    <a:lumOff val="50000"/>
                  </a:schemeClr>
                </a:solidFill>
                <a:latin typeface="Bahnschrift SemiBold" panose="020B0502040204020203" pitchFamily="34" charset="0"/>
              </a:rPr>
              <a:t>0.470</a:t>
            </a:r>
          </a:p>
          <a:p>
            <a:endParaRPr lang="en-US" sz="2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Tree>
    <p:extLst>
      <p:ext uri="{BB962C8B-B14F-4D97-AF65-F5344CB8AC3E}">
        <p14:creationId xmlns:p14="http://schemas.microsoft.com/office/powerpoint/2010/main" val="57785071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18</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105092"/>
            <a:ext cx="4152765" cy="4315192"/>
          </a:xfrm>
        </p:spPr>
        <p:txBody>
          <a:body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Linear Regression Model:</a:t>
            </a:r>
          </a:p>
          <a:p>
            <a:pPr lvl="1"/>
            <a:r>
              <a:rPr lang="en-US" sz="2000" b="1" dirty="0">
                <a:latin typeface="Bahnschrift SemiBold" panose="020B0502040204020203" pitchFamily="34" charset="0"/>
              </a:rPr>
              <a:t>R^2 for train set: </a:t>
            </a:r>
            <a:r>
              <a:rPr lang="en-US" sz="2000" b="1" dirty="0">
                <a:solidFill>
                  <a:schemeClr val="accent5">
                    <a:lumMod val="50000"/>
                    <a:lumOff val="50000"/>
                  </a:schemeClr>
                </a:solidFill>
                <a:latin typeface="Bahnschrift SemiBold" panose="020B0502040204020203" pitchFamily="34" charset="0"/>
              </a:rPr>
              <a:t>0.2968</a:t>
            </a:r>
          </a:p>
          <a:p>
            <a:pPr lvl="1"/>
            <a:r>
              <a:rPr lang="en-US" sz="2000" b="1" dirty="0">
                <a:latin typeface="Bahnschrift SemiBold" panose="020B0502040204020203" pitchFamily="34" charset="0"/>
              </a:rPr>
              <a:t>R^2 for validation set: </a:t>
            </a:r>
            <a:r>
              <a:rPr lang="en-US" sz="2000" b="1" dirty="0">
                <a:solidFill>
                  <a:schemeClr val="accent5">
                    <a:lumMod val="50000"/>
                    <a:lumOff val="50000"/>
                  </a:schemeClr>
                </a:solidFill>
                <a:latin typeface="Bahnschrift SemiBold" panose="020B0502040204020203" pitchFamily="34" charset="0"/>
              </a:rPr>
              <a:t>0.2974</a:t>
            </a:r>
          </a:p>
          <a:p>
            <a:r>
              <a:rPr lang="en-US" sz="2000" b="1" dirty="0">
                <a:solidFill>
                  <a:schemeClr val="accent1"/>
                </a:solidFill>
                <a:latin typeface="Bahnschrift SemiBold" panose="020B0502040204020203" pitchFamily="34" charset="0"/>
              </a:rPr>
              <a:t>Polynomial Regression Model:</a:t>
            </a:r>
          </a:p>
          <a:p>
            <a:pPr lvl="1"/>
            <a:r>
              <a:rPr lang="en-US" sz="2000" b="1" dirty="0">
                <a:latin typeface="Bahnschrift SemiBold" panose="020B0502040204020203" pitchFamily="34" charset="0"/>
              </a:rPr>
              <a:t>R^2 for train set: </a:t>
            </a:r>
            <a:r>
              <a:rPr lang="en-US" sz="2000" b="1" dirty="0">
                <a:solidFill>
                  <a:schemeClr val="accent5">
                    <a:lumMod val="50000"/>
                    <a:lumOff val="50000"/>
                  </a:schemeClr>
                </a:solidFill>
                <a:latin typeface="Bahnschrift SemiBold" panose="020B0502040204020203" pitchFamily="34" charset="0"/>
              </a:rPr>
              <a:t>0.477</a:t>
            </a:r>
          </a:p>
          <a:p>
            <a:pPr lvl="1"/>
            <a:r>
              <a:rPr lang="en-US" sz="2000" b="1" dirty="0">
                <a:latin typeface="Bahnschrift SemiBold" panose="020B0502040204020203" pitchFamily="34" charset="0"/>
              </a:rPr>
              <a:t>R^2 for validation set: </a:t>
            </a:r>
            <a:r>
              <a:rPr lang="en-US" sz="2000" b="1" dirty="0">
                <a:solidFill>
                  <a:schemeClr val="accent5">
                    <a:lumMod val="50000"/>
                    <a:lumOff val="50000"/>
                  </a:schemeClr>
                </a:solidFill>
                <a:latin typeface="Bahnschrift SemiBold" panose="020B0502040204020203" pitchFamily="34" charset="0"/>
              </a:rPr>
              <a:t>0.470</a:t>
            </a:r>
          </a:p>
          <a:p>
            <a:endParaRPr lang="en-US" sz="2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Random Forest Regressor:</a:t>
            </a:r>
          </a:p>
          <a:p>
            <a:pPr lvl="1"/>
            <a:r>
              <a:rPr lang="en-US" sz="1800" b="1" dirty="0">
                <a:latin typeface="Bahnschrift SemiBold" panose="020B0502040204020203" pitchFamily="34" charset="0"/>
              </a:rPr>
              <a:t>R^2 for train set: </a:t>
            </a:r>
            <a:r>
              <a:rPr lang="en-US" sz="1800" b="1" dirty="0">
                <a:solidFill>
                  <a:schemeClr val="accent5">
                    <a:lumMod val="50000"/>
                    <a:lumOff val="50000"/>
                  </a:schemeClr>
                </a:solidFill>
                <a:latin typeface="Bahnschrift SemiBold" panose="020B0502040204020203" pitchFamily="34" charset="0"/>
              </a:rPr>
              <a:t>0.581</a:t>
            </a:r>
          </a:p>
          <a:p>
            <a:pPr lvl="1"/>
            <a:r>
              <a:rPr lang="en-US" sz="1800" b="1" dirty="0">
                <a:latin typeface="Bahnschrift SemiBold" panose="020B0502040204020203" pitchFamily="34" charset="0"/>
              </a:rPr>
              <a:t>R^2 for validation set: </a:t>
            </a:r>
            <a:r>
              <a:rPr lang="en-US" sz="1800" b="1" dirty="0">
                <a:solidFill>
                  <a:schemeClr val="accent5">
                    <a:lumMod val="50000"/>
                    <a:lumOff val="50000"/>
                  </a:schemeClr>
                </a:solidFill>
                <a:latin typeface="Bahnschrift SemiBold" panose="020B0502040204020203" pitchFamily="34" charset="0"/>
              </a:rPr>
              <a:t>0.577</a:t>
            </a:r>
          </a:p>
          <a:p>
            <a:r>
              <a:rPr lang="en-US" sz="2000" dirty="0">
                <a:solidFill>
                  <a:schemeClr val="accent1"/>
                </a:solidFill>
                <a:latin typeface="Bahnschrift SemiBold" panose="020B0502040204020203" pitchFamily="34" charset="0"/>
              </a:rPr>
              <a:t>Gradient Boosted Regressor:</a:t>
            </a:r>
          </a:p>
          <a:p>
            <a:pPr lvl="1"/>
            <a:r>
              <a:rPr lang="en-US" sz="2000" b="1" dirty="0">
                <a:latin typeface="Bahnschrift SemiBold" panose="020B0502040204020203" pitchFamily="34" charset="0"/>
              </a:rPr>
              <a:t>R^2 for train set: </a:t>
            </a:r>
            <a:r>
              <a:rPr lang="en-US" sz="2000" b="1" dirty="0">
                <a:solidFill>
                  <a:schemeClr val="accent5">
                    <a:lumMod val="50000"/>
                    <a:lumOff val="50000"/>
                  </a:schemeClr>
                </a:solidFill>
                <a:latin typeface="Bahnschrift SemiBold" panose="020B0502040204020203" pitchFamily="34" charset="0"/>
              </a:rPr>
              <a:t>0.612</a:t>
            </a:r>
          </a:p>
          <a:p>
            <a:pPr lvl="1"/>
            <a:r>
              <a:rPr lang="en-US" sz="2000" b="1" dirty="0">
                <a:latin typeface="Bahnschrift SemiBold" panose="020B0502040204020203" pitchFamily="34" charset="0"/>
              </a:rPr>
              <a:t>R^2 for validation set: </a:t>
            </a:r>
            <a:r>
              <a:rPr lang="en-US" sz="2000" b="1" dirty="0">
                <a:solidFill>
                  <a:schemeClr val="accent5">
                    <a:lumMod val="50000"/>
                    <a:lumOff val="50000"/>
                  </a:schemeClr>
                </a:solidFill>
                <a:latin typeface="Bahnschrift SemiBold" panose="020B0502040204020203" pitchFamily="34" charset="0"/>
              </a:rPr>
              <a:t>0.605</a:t>
            </a:r>
          </a:p>
          <a:p>
            <a:r>
              <a:rPr lang="en-US" sz="2000" b="1" dirty="0">
                <a:solidFill>
                  <a:schemeClr val="accent1"/>
                </a:solidFill>
                <a:latin typeface="Bahnschrift SemiBold" panose="020B0502040204020203" pitchFamily="34" charset="0"/>
              </a:rPr>
              <a:t>Extreme Gradient Boosting (</a:t>
            </a:r>
            <a:r>
              <a:rPr lang="en-US" sz="2000" b="1" dirty="0" err="1">
                <a:solidFill>
                  <a:schemeClr val="accent1"/>
                </a:solidFill>
                <a:latin typeface="Bahnschrift SemiBold" panose="020B0502040204020203" pitchFamily="34" charset="0"/>
              </a:rPr>
              <a:t>XGBoost</a:t>
            </a:r>
            <a:r>
              <a:rPr lang="en-US" sz="2000" b="1" dirty="0">
                <a:solidFill>
                  <a:schemeClr val="accent1"/>
                </a:solidFill>
                <a:latin typeface="Bahnschrift SemiBold" panose="020B0502040204020203" pitchFamily="34" charset="0"/>
              </a:rPr>
              <a:t>):</a:t>
            </a:r>
          </a:p>
          <a:p>
            <a:pPr lvl="1"/>
            <a:r>
              <a:rPr lang="en-US" sz="1800" b="1" dirty="0">
                <a:latin typeface="Bahnschrift SemiBold" panose="020B0502040204020203" pitchFamily="34" charset="0"/>
              </a:rPr>
              <a:t>R^2 for train set: </a:t>
            </a:r>
            <a:r>
              <a:rPr lang="en-US" sz="1800" b="1" dirty="0">
                <a:solidFill>
                  <a:schemeClr val="accent5">
                    <a:lumMod val="50000"/>
                    <a:lumOff val="50000"/>
                  </a:schemeClr>
                </a:solidFill>
                <a:latin typeface="Bahnschrift SemiBold" panose="020B0502040204020203" pitchFamily="34" charset="0"/>
              </a:rPr>
              <a:t>0.763</a:t>
            </a:r>
          </a:p>
          <a:p>
            <a:pPr lvl="1"/>
            <a:r>
              <a:rPr lang="en-US" sz="1800" b="1" dirty="0">
                <a:latin typeface="Bahnschrift SemiBold" panose="020B0502040204020203" pitchFamily="34" charset="0"/>
              </a:rPr>
              <a:t>R^2 for validation set: </a:t>
            </a:r>
            <a:r>
              <a:rPr lang="en-US" sz="1800" b="1" dirty="0">
                <a:solidFill>
                  <a:schemeClr val="accent5">
                    <a:lumMod val="50000"/>
                    <a:lumOff val="50000"/>
                  </a:schemeClr>
                </a:solidFill>
                <a:latin typeface="Bahnschrift SemiBold" panose="020B0502040204020203" pitchFamily="34" charset="0"/>
              </a:rPr>
              <a:t>0.732</a:t>
            </a:r>
          </a:p>
        </p:txBody>
      </p:sp>
    </p:spTree>
    <p:extLst>
      <p:ext uri="{BB962C8B-B14F-4D97-AF65-F5344CB8AC3E}">
        <p14:creationId xmlns:p14="http://schemas.microsoft.com/office/powerpoint/2010/main" val="20590769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19</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105092"/>
            <a:ext cx="4152765" cy="4315192"/>
          </a:xfrm>
        </p:spPr>
        <p:txBody>
          <a:bodyPr/>
          <a:lstStyle/>
          <a:p>
            <a:endParaRPr lang="en-US" sz="2000" b="1" dirty="0">
              <a:latin typeface="Bahnschrift SemiBold" panose="020B0502040204020203" pitchFamily="34" charset="0"/>
            </a:endParaRPr>
          </a:p>
          <a:p>
            <a:r>
              <a:rPr lang="en-US" sz="2000" b="1" dirty="0">
                <a:latin typeface="Bahnschrift SemiBold" panose="020B0502040204020203" pitchFamily="34" charset="0"/>
              </a:rPr>
              <a:t>Linear Regression Model:</a:t>
            </a:r>
          </a:p>
          <a:p>
            <a:pPr lvl="1"/>
            <a:r>
              <a:rPr lang="en-US" sz="2000" b="1" dirty="0">
                <a:latin typeface="Bahnschrift SemiBold" panose="020B0502040204020203" pitchFamily="34" charset="0"/>
              </a:rPr>
              <a:t>R^2 for train set: </a:t>
            </a:r>
            <a:r>
              <a:rPr lang="en-US" sz="2000" b="1" dirty="0">
                <a:solidFill>
                  <a:schemeClr val="accent5">
                    <a:lumMod val="50000"/>
                    <a:lumOff val="50000"/>
                  </a:schemeClr>
                </a:solidFill>
                <a:latin typeface="Bahnschrift SemiBold" panose="020B0502040204020203" pitchFamily="34" charset="0"/>
              </a:rPr>
              <a:t>0.2968</a:t>
            </a:r>
          </a:p>
          <a:p>
            <a:pPr lvl="1"/>
            <a:r>
              <a:rPr lang="en-US" sz="2000" b="1" dirty="0">
                <a:latin typeface="Bahnschrift SemiBold" panose="020B0502040204020203" pitchFamily="34" charset="0"/>
              </a:rPr>
              <a:t>R^2 for validation set: </a:t>
            </a:r>
            <a:r>
              <a:rPr lang="en-US" sz="2000" b="1" dirty="0">
                <a:solidFill>
                  <a:schemeClr val="accent5">
                    <a:lumMod val="50000"/>
                    <a:lumOff val="50000"/>
                  </a:schemeClr>
                </a:solidFill>
                <a:latin typeface="Bahnschrift SemiBold" panose="020B0502040204020203" pitchFamily="34" charset="0"/>
              </a:rPr>
              <a:t>0.2974</a:t>
            </a:r>
          </a:p>
          <a:p>
            <a:r>
              <a:rPr lang="en-US" sz="2000" b="1" dirty="0">
                <a:latin typeface="Bahnschrift SemiBold" panose="020B0502040204020203" pitchFamily="34" charset="0"/>
              </a:rPr>
              <a:t>Polynomial Regression Model:</a:t>
            </a:r>
          </a:p>
          <a:p>
            <a:pPr lvl="1"/>
            <a:r>
              <a:rPr lang="en-US" sz="2000" b="1" dirty="0">
                <a:latin typeface="Bahnschrift SemiBold" panose="020B0502040204020203" pitchFamily="34" charset="0"/>
              </a:rPr>
              <a:t>R^2 for train set: </a:t>
            </a:r>
            <a:r>
              <a:rPr lang="en-US" sz="2000" b="1" dirty="0">
                <a:solidFill>
                  <a:schemeClr val="accent5">
                    <a:lumMod val="50000"/>
                    <a:lumOff val="50000"/>
                  </a:schemeClr>
                </a:solidFill>
                <a:latin typeface="Bahnschrift SemiBold" panose="020B0502040204020203" pitchFamily="34" charset="0"/>
              </a:rPr>
              <a:t>0.477</a:t>
            </a:r>
          </a:p>
          <a:p>
            <a:pPr lvl="1"/>
            <a:r>
              <a:rPr lang="en-US" sz="2000" b="1" dirty="0">
                <a:latin typeface="Bahnschrift SemiBold" panose="020B0502040204020203" pitchFamily="34" charset="0"/>
              </a:rPr>
              <a:t>R^2 for validation set: </a:t>
            </a:r>
            <a:r>
              <a:rPr lang="en-US" sz="2000" b="1" dirty="0">
                <a:solidFill>
                  <a:schemeClr val="accent5">
                    <a:lumMod val="50000"/>
                    <a:lumOff val="50000"/>
                  </a:schemeClr>
                </a:solidFill>
                <a:latin typeface="Bahnschrift SemiBold" panose="020B0502040204020203" pitchFamily="34" charset="0"/>
              </a:rPr>
              <a:t>0.470</a:t>
            </a:r>
          </a:p>
          <a:p>
            <a:endParaRPr lang="en-US" sz="2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600" b="1" dirty="0">
                <a:latin typeface="Bahnschrift SemiBold" panose="020B0502040204020203" pitchFamily="34" charset="0"/>
              </a:rPr>
              <a:t>Pre features engineered.</a:t>
            </a:r>
          </a:p>
          <a:p>
            <a:endParaRPr lang="en-US" sz="36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latin typeface="Bahnschrift SemiBold" panose="020B0502040204020203" pitchFamily="34" charset="0"/>
            </a:endParaRPr>
          </a:p>
          <a:p>
            <a:r>
              <a:rPr lang="en-US" sz="2000" b="1" dirty="0">
                <a:latin typeface="Bahnschrift SemiBold" panose="020B0502040204020203" pitchFamily="34" charset="0"/>
              </a:rPr>
              <a:t>Random Forest Regressor:</a:t>
            </a:r>
          </a:p>
          <a:p>
            <a:pPr lvl="1"/>
            <a:r>
              <a:rPr lang="en-US" sz="1800" b="1" dirty="0">
                <a:latin typeface="Bahnschrift SemiBold" panose="020B0502040204020203" pitchFamily="34" charset="0"/>
              </a:rPr>
              <a:t>R^2 for train set: </a:t>
            </a:r>
            <a:r>
              <a:rPr lang="en-US" sz="1800" b="1" dirty="0">
                <a:solidFill>
                  <a:schemeClr val="accent5">
                    <a:lumMod val="50000"/>
                    <a:lumOff val="50000"/>
                  </a:schemeClr>
                </a:solidFill>
                <a:latin typeface="Bahnschrift SemiBold" panose="020B0502040204020203" pitchFamily="34" charset="0"/>
              </a:rPr>
              <a:t>0.581</a:t>
            </a:r>
          </a:p>
          <a:p>
            <a:pPr lvl="1"/>
            <a:r>
              <a:rPr lang="en-US" sz="1800" b="1" dirty="0">
                <a:latin typeface="Bahnschrift SemiBold" panose="020B0502040204020203" pitchFamily="34" charset="0"/>
              </a:rPr>
              <a:t>R^2 for validation set: </a:t>
            </a:r>
            <a:r>
              <a:rPr lang="en-US" sz="1800" b="1" dirty="0">
                <a:solidFill>
                  <a:schemeClr val="accent5">
                    <a:lumMod val="50000"/>
                    <a:lumOff val="50000"/>
                  </a:schemeClr>
                </a:solidFill>
                <a:latin typeface="Bahnschrift SemiBold" panose="020B0502040204020203" pitchFamily="34" charset="0"/>
              </a:rPr>
              <a:t>0.577</a:t>
            </a:r>
          </a:p>
          <a:p>
            <a:r>
              <a:rPr lang="en-US" sz="2000" dirty="0">
                <a:latin typeface="Bahnschrift SemiBold" panose="020B0502040204020203" pitchFamily="34" charset="0"/>
              </a:rPr>
              <a:t>Gradient Boosted Regressor:</a:t>
            </a:r>
          </a:p>
          <a:p>
            <a:pPr lvl="1"/>
            <a:r>
              <a:rPr lang="en-US" sz="2000" b="1" dirty="0">
                <a:latin typeface="Bahnschrift SemiBold" panose="020B0502040204020203" pitchFamily="34" charset="0"/>
              </a:rPr>
              <a:t>R^2 for train set: </a:t>
            </a:r>
            <a:r>
              <a:rPr lang="en-US" sz="2000" b="1" dirty="0">
                <a:solidFill>
                  <a:schemeClr val="accent5">
                    <a:lumMod val="50000"/>
                    <a:lumOff val="50000"/>
                  </a:schemeClr>
                </a:solidFill>
                <a:latin typeface="Bahnschrift SemiBold" panose="020B0502040204020203" pitchFamily="34" charset="0"/>
              </a:rPr>
              <a:t>0.612</a:t>
            </a:r>
          </a:p>
          <a:p>
            <a:pPr lvl="1"/>
            <a:r>
              <a:rPr lang="en-US" sz="2000" b="1" dirty="0">
                <a:latin typeface="Bahnschrift SemiBold" panose="020B0502040204020203" pitchFamily="34" charset="0"/>
              </a:rPr>
              <a:t>R^2 for validation set: </a:t>
            </a:r>
            <a:r>
              <a:rPr lang="en-US" sz="2000" b="1" dirty="0">
                <a:solidFill>
                  <a:schemeClr val="accent5">
                    <a:lumMod val="50000"/>
                    <a:lumOff val="50000"/>
                  </a:schemeClr>
                </a:solidFill>
                <a:latin typeface="Bahnschrift SemiBold" panose="020B0502040204020203" pitchFamily="34" charset="0"/>
              </a:rPr>
              <a:t>0.605</a:t>
            </a:r>
          </a:p>
          <a:p>
            <a:r>
              <a:rPr lang="en-US" sz="2000" b="1" dirty="0">
                <a:latin typeface="Bahnschrift SemiBold" panose="020B0502040204020203" pitchFamily="34" charset="0"/>
              </a:rPr>
              <a:t>Extreme Gradient Boosting (</a:t>
            </a:r>
            <a:r>
              <a:rPr lang="en-US" sz="2000" b="1" dirty="0" err="1">
                <a:latin typeface="Bahnschrift SemiBold" panose="020B0502040204020203" pitchFamily="34" charset="0"/>
              </a:rPr>
              <a:t>XGBoost</a:t>
            </a:r>
            <a:r>
              <a:rPr lang="en-US" sz="2000" b="1" dirty="0">
                <a:latin typeface="Bahnschrift SemiBold" panose="020B0502040204020203" pitchFamily="34" charset="0"/>
              </a:rPr>
              <a:t>):</a:t>
            </a:r>
          </a:p>
          <a:p>
            <a:pPr lvl="1"/>
            <a:r>
              <a:rPr lang="en-US" sz="1800" b="1" dirty="0">
                <a:latin typeface="Bahnschrift SemiBold" panose="020B0502040204020203" pitchFamily="34" charset="0"/>
              </a:rPr>
              <a:t>R^2 for train set: </a:t>
            </a:r>
            <a:r>
              <a:rPr lang="en-US" sz="1800" b="1" dirty="0">
                <a:solidFill>
                  <a:schemeClr val="accent5">
                    <a:lumMod val="50000"/>
                    <a:lumOff val="50000"/>
                  </a:schemeClr>
                </a:solidFill>
                <a:latin typeface="Bahnschrift SemiBold" panose="020B0502040204020203" pitchFamily="34" charset="0"/>
              </a:rPr>
              <a:t>0.763</a:t>
            </a:r>
          </a:p>
          <a:p>
            <a:pPr lvl="1"/>
            <a:r>
              <a:rPr lang="en-US" sz="1800" b="1" dirty="0">
                <a:latin typeface="Bahnschrift SemiBold" panose="020B0502040204020203" pitchFamily="34" charset="0"/>
              </a:rPr>
              <a:t>R^2 for validation set: </a:t>
            </a:r>
            <a:r>
              <a:rPr lang="en-US" sz="1800" b="1" dirty="0">
                <a:solidFill>
                  <a:schemeClr val="accent5">
                    <a:lumMod val="50000"/>
                    <a:lumOff val="50000"/>
                  </a:schemeClr>
                </a:solidFill>
                <a:latin typeface="Bahnschrift SemiBold" panose="020B0502040204020203" pitchFamily="34" charset="0"/>
              </a:rPr>
              <a:t>0.732</a:t>
            </a:r>
          </a:p>
        </p:txBody>
      </p:sp>
      <p:sp>
        <p:nvSpPr>
          <p:cNvPr id="7" name="Content Placeholder 16">
            <a:extLst>
              <a:ext uri="{FF2B5EF4-FFF2-40B4-BE49-F238E27FC236}">
                <a16:creationId xmlns:a16="http://schemas.microsoft.com/office/drawing/2014/main" id="{FA1F868D-B9FA-4FD7-AB1A-F144027C6E26}"/>
              </a:ext>
            </a:extLst>
          </p:cNvPr>
          <p:cNvSpPr txBox="1">
            <a:spLocks/>
          </p:cNvSpPr>
          <p:nvPr/>
        </p:nvSpPr>
        <p:spPr>
          <a:xfrm>
            <a:off x="835633" y="5328325"/>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3000" b="1" dirty="0">
                <a:solidFill>
                  <a:srgbClr val="7030A0"/>
                </a:solidFill>
                <a:latin typeface="Bahnschrift SemiBold" panose="020B0502040204020203" pitchFamily="34" charset="0"/>
              </a:rPr>
              <a:t>In general, they all underfit</a:t>
            </a:r>
          </a:p>
        </p:txBody>
      </p:sp>
    </p:spTree>
    <p:extLst>
      <p:ext uri="{BB962C8B-B14F-4D97-AF65-F5344CB8AC3E}">
        <p14:creationId xmlns:p14="http://schemas.microsoft.com/office/powerpoint/2010/main" val="313938544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CAF8A92A-4B7C-438A-A8EF-81AFB3F93DE2}"/>
              </a:ext>
            </a:extLst>
          </p:cNvPr>
          <p:cNvSpPr>
            <a:spLocks noGrp="1"/>
          </p:cNvSpPr>
          <p:nvPr>
            <p:ph type="sldNum" sz="quarter" idx="4294967295"/>
          </p:nvPr>
        </p:nvSpPr>
        <p:spPr>
          <a:xfrm>
            <a:off x="11549269" y="6468303"/>
            <a:ext cx="443948" cy="365125"/>
          </a:xfrm>
        </p:spPr>
        <p:txBody>
          <a:bodyPr/>
          <a:lstStyle/>
          <a:p>
            <a:pPr>
              <a:spcAft>
                <a:spcPts val="600"/>
              </a:spcAft>
            </a:pPr>
            <a:fld id="{8C2E478F-E849-4A8C-AF1F-CBCC78A7CBFA}" type="slidenum">
              <a:rPr lang="en-US" smtClean="0"/>
              <a:pPr>
                <a:spcAft>
                  <a:spcPts val="600"/>
                </a:spcAft>
              </a:pPr>
              <a:t>2</a:t>
            </a:fld>
            <a:endParaRPr lang="en-US"/>
          </a:p>
        </p:txBody>
      </p:sp>
      <p:pic>
        <p:nvPicPr>
          <p:cNvPr id="3" name="Picture 2" descr="Graphical user interface&#10;&#10;Description automatically generated with medium confidence">
            <a:extLst>
              <a:ext uri="{FF2B5EF4-FFF2-40B4-BE49-F238E27FC236}">
                <a16:creationId xmlns:a16="http://schemas.microsoft.com/office/drawing/2014/main" id="{D62D7005-8F33-4CE6-8780-E70E0EB4C274}"/>
              </a:ext>
            </a:extLst>
          </p:cNvPr>
          <p:cNvPicPr>
            <a:picLocks noChangeAspect="1"/>
          </p:cNvPicPr>
          <p:nvPr/>
        </p:nvPicPr>
        <p:blipFill>
          <a:blip r:embed="rId2"/>
          <a:stretch>
            <a:fillRect/>
          </a:stretch>
        </p:blipFill>
        <p:spPr>
          <a:xfrm>
            <a:off x="962107" y="384744"/>
            <a:ext cx="10267785" cy="6088511"/>
          </a:xfrm>
          <a:prstGeom prst="rect">
            <a:avLst/>
          </a:prstGeom>
        </p:spPr>
      </p:pic>
    </p:spTree>
    <p:extLst>
      <p:ext uri="{BB962C8B-B14F-4D97-AF65-F5344CB8AC3E}">
        <p14:creationId xmlns:p14="http://schemas.microsoft.com/office/powerpoint/2010/main" val="184455114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20</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
        <p:nvSpPr>
          <p:cNvPr id="7" name="Content Placeholder 16">
            <a:extLst>
              <a:ext uri="{FF2B5EF4-FFF2-40B4-BE49-F238E27FC236}">
                <a16:creationId xmlns:a16="http://schemas.microsoft.com/office/drawing/2014/main" id="{FA1F868D-B9FA-4FD7-AB1A-F144027C6E26}"/>
              </a:ext>
            </a:extLst>
          </p:cNvPr>
          <p:cNvSpPr txBox="1">
            <a:spLocks/>
          </p:cNvSpPr>
          <p:nvPr/>
        </p:nvSpPr>
        <p:spPr>
          <a:xfrm>
            <a:off x="835633" y="5328325"/>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000" b="1" dirty="0">
              <a:solidFill>
                <a:srgbClr val="7030A0"/>
              </a:solidFill>
              <a:latin typeface="Bahnschrift SemiBold" panose="020B0502040204020203" pitchFamily="34" charset="0"/>
            </a:endParaRPr>
          </a:p>
        </p:txBody>
      </p:sp>
    </p:spTree>
    <p:extLst>
      <p:ext uri="{BB962C8B-B14F-4D97-AF65-F5344CB8AC3E}">
        <p14:creationId xmlns:p14="http://schemas.microsoft.com/office/powerpoint/2010/main" val="7766171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21</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850650"/>
            <a:ext cx="9666716" cy="2242407"/>
          </a:xfrm>
        </p:spPr>
        <p:txBody>
          <a:bodyPr/>
          <a:lstStyle/>
          <a:p>
            <a:pPr algn="ctr"/>
            <a:endParaRPr lang="en-US" sz="2600" b="1" dirty="0">
              <a:latin typeface="Bahnschrift SemiBold" panose="020B0502040204020203" pitchFamily="34" charset="0"/>
            </a:endParaRPr>
          </a:p>
          <a:p>
            <a:pPr marL="0" indent="0" algn="ctr">
              <a:buNone/>
            </a:pPr>
            <a:r>
              <a:rPr lang="en-US" sz="2600" b="1" dirty="0">
                <a:latin typeface="Bahnschrift SemiBold" panose="020B0502040204020203" pitchFamily="34" charset="0"/>
              </a:rPr>
              <a:t>Intuitively, car’s brand determines the product’s price, so let’s work on that.</a:t>
            </a:r>
          </a:p>
          <a:p>
            <a:pPr algn="ctr"/>
            <a:endParaRPr lang="en-US" sz="26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Tree>
    <p:extLst>
      <p:ext uri="{BB962C8B-B14F-4D97-AF65-F5344CB8AC3E}">
        <p14:creationId xmlns:p14="http://schemas.microsoft.com/office/powerpoint/2010/main" val="9645833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22</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850650"/>
            <a:ext cx="9666716" cy="2242407"/>
          </a:xfrm>
        </p:spPr>
        <p:txBody>
          <a:bodyPr/>
          <a:lstStyle/>
          <a:p>
            <a:pPr algn="ctr"/>
            <a:endParaRPr lang="en-US" sz="2600" b="1" dirty="0">
              <a:latin typeface="Bahnschrift SemiBold" panose="020B0502040204020203" pitchFamily="34" charset="0"/>
            </a:endParaRPr>
          </a:p>
          <a:p>
            <a:pPr marL="0" indent="0" algn="ctr">
              <a:buNone/>
            </a:pPr>
            <a:r>
              <a:rPr lang="en-US" sz="2600" b="1" dirty="0">
                <a:latin typeface="Bahnschrift SemiBold" panose="020B0502040204020203" pitchFamily="34" charset="0"/>
              </a:rPr>
              <a:t>Intuitively, car’s brand determines the product’s price, so let’s work on that.</a:t>
            </a:r>
          </a:p>
          <a:p>
            <a:pPr algn="ctr"/>
            <a:endParaRPr lang="en-US" sz="26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pic>
        <p:nvPicPr>
          <p:cNvPr id="3" name="Picture 2">
            <a:extLst>
              <a:ext uri="{FF2B5EF4-FFF2-40B4-BE49-F238E27FC236}">
                <a16:creationId xmlns:a16="http://schemas.microsoft.com/office/drawing/2014/main" id="{ED9FCF7D-02EB-4C20-9817-7F1955311192}"/>
              </a:ext>
            </a:extLst>
          </p:cNvPr>
          <p:cNvPicPr>
            <a:picLocks noChangeAspect="1"/>
          </p:cNvPicPr>
          <p:nvPr/>
        </p:nvPicPr>
        <p:blipFill>
          <a:blip r:embed="rId3"/>
          <a:stretch>
            <a:fillRect/>
          </a:stretch>
        </p:blipFill>
        <p:spPr>
          <a:xfrm>
            <a:off x="889966" y="3086928"/>
            <a:ext cx="10610850" cy="3381375"/>
          </a:xfrm>
          <a:prstGeom prst="rect">
            <a:avLst/>
          </a:prstGeom>
        </p:spPr>
      </p:pic>
    </p:spTree>
    <p:extLst>
      <p:ext uri="{BB962C8B-B14F-4D97-AF65-F5344CB8AC3E}">
        <p14:creationId xmlns:p14="http://schemas.microsoft.com/office/powerpoint/2010/main" val="84438188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23</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105092"/>
            <a:ext cx="4152765" cy="4315192"/>
          </a:xfrm>
        </p:spPr>
        <p:txBody>
          <a:body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Linear Regression Model:</a:t>
            </a:r>
          </a:p>
          <a:p>
            <a:pPr lvl="1"/>
            <a:r>
              <a:rPr lang="en-US" sz="2000" b="1" dirty="0">
                <a:latin typeface="Bahnschrift SemiBold" panose="020B0502040204020203" pitchFamily="34" charset="0"/>
              </a:rPr>
              <a:t>R^2 for train set: </a:t>
            </a:r>
            <a:r>
              <a:rPr lang="en-US" sz="2000" b="1" dirty="0">
                <a:solidFill>
                  <a:srgbClr val="00B050"/>
                </a:solidFill>
                <a:latin typeface="Bahnschrift SemiBold" panose="020B0502040204020203" pitchFamily="34" charset="0"/>
              </a:rPr>
              <a:t>0.503</a:t>
            </a:r>
          </a:p>
          <a:p>
            <a:pPr lvl="1"/>
            <a:r>
              <a:rPr lang="en-US" sz="2000" b="1" dirty="0">
                <a:latin typeface="Bahnschrift SemiBold" panose="020B0502040204020203" pitchFamily="34" charset="0"/>
              </a:rPr>
              <a:t>R^2 for validation set: </a:t>
            </a:r>
            <a:r>
              <a:rPr lang="en-US" sz="2000" b="1" dirty="0">
                <a:solidFill>
                  <a:srgbClr val="00B050"/>
                </a:solidFill>
                <a:latin typeface="Bahnschrift SemiBold" panose="020B0502040204020203" pitchFamily="34" charset="0"/>
              </a:rPr>
              <a:t>0.505</a:t>
            </a:r>
          </a:p>
          <a:p>
            <a:r>
              <a:rPr lang="en-US" sz="2000" b="1" dirty="0">
                <a:solidFill>
                  <a:schemeClr val="accent1"/>
                </a:solidFill>
                <a:latin typeface="Bahnschrift SemiBold" panose="020B0502040204020203" pitchFamily="34" charset="0"/>
              </a:rPr>
              <a:t>Polynomial Regression Model:</a:t>
            </a:r>
          </a:p>
          <a:p>
            <a:pPr lvl="1"/>
            <a:r>
              <a:rPr lang="en-US" sz="2000" b="1" dirty="0">
                <a:latin typeface="Bahnschrift SemiBold" panose="020B0502040204020203" pitchFamily="34" charset="0"/>
              </a:rPr>
              <a:t>R^2 for train set: </a:t>
            </a:r>
            <a:r>
              <a:rPr lang="en-US" sz="2000" b="1" dirty="0">
                <a:solidFill>
                  <a:srgbClr val="00B050"/>
                </a:solidFill>
                <a:latin typeface="Bahnschrift SemiBold" panose="020B0502040204020203" pitchFamily="34" charset="0"/>
              </a:rPr>
              <a:t>0.705</a:t>
            </a:r>
          </a:p>
          <a:p>
            <a:pPr lvl="1"/>
            <a:r>
              <a:rPr lang="en-US" sz="2000" b="1" dirty="0">
                <a:latin typeface="Bahnschrift SemiBold" panose="020B0502040204020203" pitchFamily="34" charset="0"/>
              </a:rPr>
              <a:t>R^2 for validation set: </a:t>
            </a:r>
            <a:r>
              <a:rPr lang="en-US" sz="2000" b="1" dirty="0">
                <a:solidFill>
                  <a:srgbClr val="00B050"/>
                </a:solidFill>
                <a:latin typeface="Bahnschrift SemiBold" panose="020B0502040204020203" pitchFamily="34" charset="0"/>
              </a:rPr>
              <a:t>0.695</a:t>
            </a:r>
          </a:p>
          <a:p>
            <a:endParaRPr lang="en-US" sz="2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652293"/>
            <a:ext cx="4884821" cy="391361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Extreme Gradient Boosting (</a:t>
            </a:r>
            <a:r>
              <a:rPr lang="en-US" sz="2000" b="1" dirty="0" err="1">
                <a:solidFill>
                  <a:schemeClr val="accent1"/>
                </a:solidFill>
                <a:latin typeface="Bahnschrift SemiBold" panose="020B0502040204020203" pitchFamily="34" charset="0"/>
              </a:rPr>
              <a:t>XGBoost</a:t>
            </a:r>
            <a:r>
              <a:rPr lang="en-US" sz="2000" b="1" dirty="0">
                <a:solidFill>
                  <a:schemeClr val="accent1"/>
                </a:solidFill>
                <a:latin typeface="Bahnschrift SemiBold" panose="020B0502040204020203" pitchFamily="34" charset="0"/>
              </a:rPr>
              <a:t>):</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0.873</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0.870</a:t>
            </a:r>
          </a:p>
        </p:txBody>
      </p:sp>
    </p:spTree>
    <p:extLst>
      <p:ext uri="{BB962C8B-B14F-4D97-AF65-F5344CB8AC3E}">
        <p14:creationId xmlns:p14="http://schemas.microsoft.com/office/powerpoint/2010/main" val="261867348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24</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105092"/>
            <a:ext cx="4152765" cy="4315192"/>
          </a:xfrm>
        </p:spPr>
        <p:txBody>
          <a:body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Linear Regression Model:</a:t>
            </a:r>
          </a:p>
          <a:p>
            <a:pPr lvl="1"/>
            <a:r>
              <a:rPr lang="en-US" sz="2000" b="1" dirty="0">
                <a:latin typeface="Bahnschrift SemiBold" panose="020B0502040204020203" pitchFamily="34" charset="0"/>
              </a:rPr>
              <a:t>R^2 for train set: </a:t>
            </a:r>
            <a:r>
              <a:rPr lang="en-US" sz="2000" b="1" dirty="0">
                <a:solidFill>
                  <a:srgbClr val="00B050"/>
                </a:solidFill>
                <a:latin typeface="Bahnschrift SemiBold" panose="020B0502040204020203" pitchFamily="34" charset="0"/>
              </a:rPr>
              <a:t>0.503</a:t>
            </a:r>
          </a:p>
          <a:p>
            <a:pPr lvl="1"/>
            <a:r>
              <a:rPr lang="en-US" sz="2000" b="1" dirty="0">
                <a:latin typeface="Bahnschrift SemiBold" panose="020B0502040204020203" pitchFamily="34" charset="0"/>
              </a:rPr>
              <a:t>R^2 for validation set: </a:t>
            </a:r>
            <a:r>
              <a:rPr lang="en-US" sz="2000" b="1" dirty="0">
                <a:solidFill>
                  <a:srgbClr val="00B050"/>
                </a:solidFill>
                <a:latin typeface="Bahnschrift SemiBold" panose="020B0502040204020203" pitchFamily="34" charset="0"/>
              </a:rPr>
              <a:t>0.505</a:t>
            </a:r>
          </a:p>
          <a:p>
            <a:r>
              <a:rPr lang="en-US" sz="2000" b="1" dirty="0">
                <a:solidFill>
                  <a:schemeClr val="accent1"/>
                </a:solidFill>
                <a:latin typeface="Bahnschrift SemiBold" panose="020B0502040204020203" pitchFamily="34" charset="0"/>
              </a:rPr>
              <a:t>Polynomial Regression Model:</a:t>
            </a:r>
          </a:p>
          <a:p>
            <a:pPr lvl="1"/>
            <a:r>
              <a:rPr lang="en-US" sz="2000" b="1" dirty="0">
                <a:latin typeface="Bahnschrift SemiBold" panose="020B0502040204020203" pitchFamily="34" charset="0"/>
              </a:rPr>
              <a:t>R^2 for train set: </a:t>
            </a:r>
            <a:r>
              <a:rPr lang="en-US" sz="2000" b="1" dirty="0">
                <a:solidFill>
                  <a:srgbClr val="00B050"/>
                </a:solidFill>
                <a:latin typeface="Bahnschrift SemiBold" panose="020B0502040204020203" pitchFamily="34" charset="0"/>
              </a:rPr>
              <a:t>0.705</a:t>
            </a:r>
          </a:p>
          <a:p>
            <a:pPr lvl="1"/>
            <a:r>
              <a:rPr lang="en-US" sz="2000" b="1" dirty="0">
                <a:latin typeface="Bahnschrift SemiBold" panose="020B0502040204020203" pitchFamily="34" charset="0"/>
              </a:rPr>
              <a:t>R^2 for validation set: </a:t>
            </a:r>
            <a:r>
              <a:rPr lang="en-US" sz="2000" b="1" dirty="0">
                <a:solidFill>
                  <a:srgbClr val="00B050"/>
                </a:solidFill>
                <a:latin typeface="Bahnschrift SemiBold" panose="020B0502040204020203" pitchFamily="34" charset="0"/>
              </a:rPr>
              <a:t>0.695</a:t>
            </a:r>
          </a:p>
          <a:p>
            <a:endParaRPr lang="en-US" sz="20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652293"/>
            <a:ext cx="4884821" cy="3913619"/>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b="1" dirty="0">
              <a:latin typeface="Bahnschrift SemiBold" panose="020B0502040204020203" pitchFamily="34" charset="0"/>
            </a:endParaRPr>
          </a:p>
          <a:p>
            <a:r>
              <a:rPr lang="en-US" sz="2000" b="1" dirty="0">
                <a:solidFill>
                  <a:schemeClr val="accent1"/>
                </a:solidFill>
                <a:latin typeface="Bahnschrift SemiBold" panose="020B0502040204020203" pitchFamily="34" charset="0"/>
              </a:rPr>
              <a:t>Extreme Gradient Boosting (</a:t>
            </a:r>
            <a:r>
              <a:rPr lang="en-US" sz="2000" b="1" dirty="0" err="1">
                <a:solidFill>
                  <a:schemeClr val="accent1"/>
                </a:solidFill>
                <a:latin typeface="Bahnschrift SemiBold" panose="020B0502040204020203" pitchFamily="34" charset="0"/>
              </a:rPr>
              <a:t>XGBoost</a:t>
            </a:r>
            <a:r>
              <a:rPr lang="en-US" sz="2000" b="1" dirty="0">
                <a:solidFill>
                  <a:schemeClr val="accent1"/>
                </a:solidFill>
                <a:latin typeface="Bahnschrift SemiBold" panose="020B0502040204020203" pitchFamily="34" charset="0"/>
              </a:rPr>
              <a:t>):</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0.873</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0.870</a:t>
            </a:r>
          </a:p>
          <a:p>
            <a:pPr lvl="1"/>
            <a:endParaRPr lang="en-US" sz="1800" b="1" dirty="0">
              <a:solidFill>
                <a:schemeClr val="accent5">
                  <a:lumMod val="50000"/>
                  <a:lumOff val="50000"/>
                </a:schemeClr>
              </a:solidFill>
              <a:latin typeface="Bahnschrift SemiBold" panose="020B0502040204020203" pitchFamily="34" charset="0"/>
            </a:endParaRPr>
          </a:p>
          <a:p>
            <a:pPr marL="0" indent="0" algn="ctr">
              <a:buNone/>
            </a:pPr>
            <a:r>
              <a:rPr lang="en-US" sz="2400" b="1" dirty="0">
                <a:latin typeface="Bahnschrift SemiBold" panose="020B0502040204020203" pitchFamily="34" charset="0"/>
              </a:rPr>
              <a:t>We have better results, can we improve our performance?</a:t>
            </a:r>
          </a:p>
        </p:txBody>
      </p:sp>
    </p:spTree>
    <p:extLst>
      <p:ext uri="{BB962C8B-B14F-4D97-AF65-F5344CB8AC3E}">
        <p14:creationId xmlns:p14="http://schemas.microsoft.com/office/powerpoint/2010/main" val="422331860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25</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
        <p:nvSpPr>
          <p:cNvPr id="7" name="Content Placeholder 16">
            <a:extLst>
              <a:ext uri="{FF2B5EF4-FFF2-40B4-BE49-F238E27FC236}">
                <a16:creationId xmlns:a16="http://schemas.microsoft.com/office/drawing/2014/main" id="{FA1F868D-B9FA-4FD7-AB1A-F144027C6E26}"/>
              </a:ext>
            </a:extLst>
          </p:cNvPr>
          <p:cNvSpPr txBox="1">
            <a:spLocks/>
          </p:cNvSpPr>
          <p:nvPr/>
        </p:nvSpPr>
        <p:spPr>
          <a:xfrm>
            <a:off x="835633" y="5328325"/>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000" b="1" dirty="0">
              <a:solidFill>
                <a:srgbClr val="7030A0"/>
              </a:solidFill>
              <a:latin typeface="Bahnschrift SemiBold" panose="020B0502040204020203" pitchFamily="34" charset="0"/>
            </a:endParaRPr>
          </a:p>
        </p:txBody>
      </p:sp>
      <p:sp>
        <p:nvSpPr>
          <p:cNvPr id="8" name="Content Placeholder 16">
            <a:extLst>
              <a:ext uri="{FF2B5EF4-FFF2-40B4-BE49-F238E27FC236}">
                <a16:creationId xmlns:a16="http://schemas.microsoft.com/office/drawing/2014/main" id="{8FBFE539-BC9A-461A-A03D-43605420FD92}"/>
              </a:ext>
            </a:extLst>
          </p:cNvPr>
          <p:cNvSpPr txBox="1">
            <a:spLocks/>
          </p:cNvSpPr>
          <p:nvPr/>
        </p:nvSpPr>
        <p:spPr>
          <a:xfrm>
            <a:off x="1606164" y="1652293"/>
            <a:ext cx="9374658" cy="73588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dirty="0">
                <a:latin typeface="Bahnschrift SemiBold" panose="020B0502040204020203" pitchFamily="34" charset="0"/>
              </a:rPr>
              <a:t>Let’s </a:t>
            </a:r>
            <a:r>
              <a:rPr lang="en-US" sz="3000" b="1" dirty="0" err="1">
                <a:latin typeface="Bahnschrift SemiBold" panose="020B0502040204020203" pitchFamily="34" charset="0"/>
              </a:rPr>
              <a:t>dummify</a:t>
            </a:r>
            <a:r>
              <a:rPr lang="en-US" sz="3000" b="1" dirty="0">
                <a:latin typeface="Bahnschrift SemiBold" panose="020B0502040204020203" pitchFamily="34" charset="0"/>
              </a:rPr>
              <a:t> the entire dataset!</a:t>
            </a:r>
          </a:p>
        </p:txBody>
      </p:sp>
    </p:spTree>
    <p:extLst>
      <p:ext uri="{BB962C8B-B14F-4D97-AF65-F5344CB8AC3E}">
        <p14:creationId xmlns:p14="http://schemas.microsoft.com/office/powerpoint/2010/main" val="41978065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26</a:t>
            </a:fld>
            <a:endParaRPr lang="en-US" dirty="0"/>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Work with categorical features!</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6096000" y="1028518"/>
            <a:ext cx="4884821" cy="4640762"/>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solidFill>
                <a:schemeClr val="accent5">
                  <a:lumMod val="50000"/>
                  <a:lumOff val="50000"/>
                </a:schemeClr>
              </a:solidFill>
              <a:latin typeface="Bahnschrift SemiBold" panose="020B0502040204020203" pitchFamily="34" charset="0"/>
            </a:endParaRPr>
          </a:p>
        </p:txBody>
      </p:sp>
      <p:sp>
        <p:nvSpPr>
          <p:cNvPr id="7" name="Content Placeholder 16">
            <a:extLst>
              <a:ext uri="{FF2B5EF4-FFF2-40B4-BE49-F238E27FC236}">
                <a16:creationId xmlns:a16="http://schemas.microsoft.com/office/drawing/2014/main" id="{FA1F868D-B9FA-4FD7-AB1A-F144027C6E26}"/>
              </a:ext>
            </a:extLst>
          </p:cNvPr>
          <p:cNvSpPr txBox="1">
            <a:spLocks/>
          </p:cNvSpPr>
          <p:nvPr/>
        </p:nvSpPr>
        <p:spPr>
          <a:xfrm>
            <a:off x="835633" y="5328325"/>
            <a:ext cx="5260367" cy="966000"/>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en-US" sz="3000" b="1" dirty="0">
              <a:solidFill>
                <a:srgbClr val="7030A0"/>
              </a:solidFill>
              <a:latin typeface="Bahnschrift SemiBold" panose="020B0502040204020203" pitchFamily="34" charset="0"/>
            </a:endParaRPr>
          </a:p>
        </p:txBody>
      </p:sp>
      <p:sp>
        <p:nvSpPr>
          <p:cNvPr id="8" name="Content Placeholder 16">
            <a:extLst>
              <a:ext uri="{FF2B5EF4-FFF2-40B4-BE49-F238E27FC236}">
                <a16:creationId xmlns:a16="http://schemas.microsoft.com/office/drawing/2014/main" id="{8FBFE539-BC9A-461A-A03D-43605420FD92}"/>
              </a:ext>
            </a:extLst>
          </p:cNvPr>
          <p:cNvSpPr txBox="1">
            <a:spLocks/>
          </p:cNvSpPr>
          <p:nvPr/>
        </p:nvSpPr>
        <p:spPr>
          <a:xfrm>
            <a:off x="1606164" y="1652293"/>
            <a:ext cx="9374658" cy="735887"/>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3000" b="1" dirty="0">
                <a:latin typeface="Bahnschrift SemiBold" panose="020B0502040204020203" pitchFamily="34" charset="0"/>
              </a:rPr>
              <a:t>Let’s </a:t>
            </a:r>
            <a:r>
              <a:rPr lang="en-US" sz="3000" b="1" dirty="0" err="1">
                <a:latin typeface="Bahnschrift SemiBold" panose="020B0502040204020203" pitchFamily="34" charset="0"/>
              </a:rPr>
              <a:t>dummify</a:t>
            </a:r>
            <a:r>
              <a:rPr lang="en-US" sz="3000" b="1" dirty="0">
                <a:latin typeface="Bahnschrift SemiBold" panose="020B0502040204020203" pitchFamily="34" charset="0"/>
              </a:rPr>
              <a:t> the entire dataset!</a:t>
            </a:r>
          </a:p>
        </p:txBody>
      </p:sp>
      <p:pic>
        <p:nvPicPr>
          <p:cNvPr id="3" name="Picture 2">
            <a:extLst>
              <a:ext uri="{FF2B5EF4-FFF2-40B4-BE49-F238E27FC236}">
                <a16:creationId xmlns:a16="http://schemas.microsoft.com/office/drawing/2014/main" id="{9FE12447-3E6B-4823-9095-31CCE1533312}"/>
              </a:ext>
            </a:extLst>
          </p:cNvPr>
          <p:cNvPicPr>
            <a:picLocks noChangeAspect="1"/>
          </p:cNvPicPr>
          <p:nvPr/>
        </p:nvPicPr>
        <p:blipFill>
          <a:blip r:embed="rId3"/>
          <a:stretch>
            <a:fillRect/>
          </a:stretch>
        </p:blipFill>
        <p:spPr>
          <a:xfrm>
            <a:off x="908519" y="2492970"/>
            <a:ext cx="9941201" cy="3953702"/>
          </a:xfrm>
          <a:prstGeom prst="rect">
            <a:avLst/>
          </a:prstGeom>
        </p:spPr>
      </p:pic>
    </p:spTree>
    <p:extLst>
      <p:ext uri="{BB962C8B-B14F-4D97-AF65-F5344CB8AC3E}">
        <p14:creationId xmlns:p14="http://schemas.microsoft.com/office/powerpoint/2010/main" val="28135824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27</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87797"/>
            <a:ext cx="4152765" cy="4315192"/>
          </a:xfrm>
        </p:spPr>
        <p:txBody>
          <a:bodyPr/>
          <a:lstStyle/>
          <a:p>
            <a:endParaRPr lang="en-US" sz="1800" b="1" dirty="0">
              <a:latin typeface="Bahnschrift SemiBold" panose="020B0502040204020203" pitchFamily="34" charset="0"/>
            </a:endParaRPr>
          </a:p>
          <a:p>
            <a:r>
              <a:rPr lang="en-US" sz="1800" b="1" dirty="0">
                <a:solidFill>
                  <a:schemeClr val="accent1"/>
                </a:solidFill>
                <a:latin typeface="Bahnschrift SemiBold" panose="020B0502040204020203" pitchFamily="34" charset="0"/>
              </a:rPr>
              <a:t>Linear Regression Model:</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0.871</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869</a:t>
            </a:r>
          </a:p>
          <a:p>
            <a:pPr lvl="1"/>
            <a:r>
              <a:rPr lang="en-US" sz="1800" b="1" dirty="0">
                <a:latin typeface="Bahnschrift SemiBold" panose="020B0502040204020203" pitchFamily="34" charset="0"/>
              </a:rPr>
              <a:t>RMSE = </a:t>
            </a:r>
            <a:r>
              <a:rPr lang="en-US" sz="1800" b="1" dirty="0">
                <a:solidFill>
                  <a:srgbClr val="00B050"/>
                </a:solidFill>
                <a:latin typeface="Bahnschrift SemiBold" panose="020B0502040204020203" pitchFamily="34" charset="0"/>
              </a:rPr>
              <a:t>4787.90</a:t>
            </a:r>
          </a:p>
          <a:p>
            <a:r>
              <a:rPr lang="en-US" sz="1800" b="1" dirty="0">
                <a:solidFill>
                  <a:schemeClr val="accent1"/>
                </a:solidFill>
                <a:latin typeface="Bahnschrift SemiBold" panose="020B0502040204020203" pitchFamily="34" charset="0"/>
              </a:rPr>
              <a:t>Lasso Model:</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0.870</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866</a:t>
            </a:r>
          </a:p>
          <a:p>
            <a:pPr marL="0" indent="0">
              <a:buNone/>
            </a:pPr>
            <a:endParaRPr lang="en-US" sz="18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K-Fold Cross-Validation!</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720450" y="1687797"/>
            <a:ext cx="4884821" cy="489786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latin typeface="Bahnschrift SemiBold" panose="020B0502040204020203" pitchFamily="34" charset="0"/>
            </a:endParaRPr>
          </a:p>
          <a:p>
            <a:r>
              <a:rPr lang="en-US" sz="1800" b="1" dirty="0">
                <a:solidFill>
                  <a:schemeClr val="accent1"/>
                </a:solidFill>
                <a:latin typeface="Bahnschrift SemiBold" panose="020B0502040204020203" pitchFamily="34" charset="0"/>
              </a:rPr>
              <a:t>Extreme Gradient Boosting (</a:t>
            </a:r>
            <a:r>
              <a:rPr lang="en-US" sz="1800" b="1" dirty="0" err="1">
                <a:solidFill>
                  <a:schemeClr val="accent1"/>
                </a:solidFill>
                <a:latin typeface="Bahnschrift SemiBold" panose="020B0502040204020203" pitchFamily="34" charset="0"/>
              </a:rPr>
              <a:t>XGBoost</a:t>
            </a:r>
            <a:r>
              <a:rPr lang="en-US" sz="1800" b="1" dirty="0">
                <a:solidFill>
                  <a:schemeClr val="accent1"/>
                </a:solidFill>
                <a:latin typeface="Bahnschrift SemiBold" panose="020B0502040204020203" pitchFamily="34" charset="0"/>
              </a:rPr>
              <a:t>):</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0.932</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0.920</a:t>
            </a:r>
          </a:p>
          <a:p>
            <a:pPr lvl="1"/>
            <a:r>
              <a:rPr lang="en-US" sz="1800" b="1" dirty="0">
                <a:latin typeface="Bahnschrift SemiBold" panose="020B0502040204020203" pitchFamily="34" charset="0"/>
              </a:rPr>
              <a:t>RMSE = </a:t>
            </a:r>
            <a:r>
              <a:rPr lang="en-US" sz="1800" b="1" dirty="0">
                <a:solidFill>
                  <a:srgbClr val="00B050"/>
                </a:solidFill>
                <a:latin typeface="Bahnschrift SemiBold" panose="020B0502040204020203" pitchFamily="34" charset="0"/>
              </a:rPr>
              <a:t>3749.5</a:t>
            </a:r>
          </a:p>
          <a:p>
            <a:r>
              <a:rPr lang="en-US" sz="1800" b="1" dirty="0">
                <a:solidFill>
                  <a:schemeClr val="accent1"/>
                </a:solidFill>
                <a:latin typeface="Bahnschrift SemiBold" panose="020B0502040204020203" pitchFamily="34" charset="0"/>
              </a:rPr>
              <a:t>Ridge Model:</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0.871</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865</a:t>
            </a:r>
          </a:p>
          <a:p>
            <a:pPr marL="457200" lvl="1" indent="0">
              <a:buNone/>
            </a:pPr>
            <a:endParaRPr lang="en-US" sz="1800" b="1" dirty="0">
              <a:solidFill>
                <a:srgbClr val="00B050"/>
              </a:solidFill>
              <a:latin typeface="Bahnschrift SemiBold" panose="020B0502040204020203" pitchFamily="34" charset="0"/>
            </a:endParaRPr>
          </a:p>
          <a:p>
            <a:pPr lvl="1"/>
            <a:endParaRPr lang="en-US" sz="1800" b="1" dirty="0">
              <a:solidFill>
                <a:schemeClr val="accent5">
                  <a:lumMod val="50000"/>
                  <a:lumOff val="50000"/>
                </a:schemeClr>
              </a:solidFill>
              <a:latin typeface="Bahnschrift SemiBold" panose="020B0502040204020203" pitchFamily="34" charset="0"/>
            </a:endParaRPr>
          </a:p>
        </p:txBody>
      </p:sp>
    </p:spTree>
    <p:extLst>
      <p:ext uri="{BB962C8B-B14F-4D97-AF65-F5344CB8AC3E}">
        <p14:creationId xmlns:p14="http://schemas.microsoft.com/office/powerpoint/2010/main" val="3158973717"/>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MODELS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28</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687797"/>
            <a:ext cx="4152765" cy="4315192"/>
          </a:xfrm>
        </p:spPr>
        <p:txBody>
          <a:bodyPr/>
          <a:lstStyle/>
          <a:p>
            <a:endParaRPr lang="en-US" sz="1800" b="1" dirty="0">
              <a:latin typeface="Bahnschrift SemiBold" panose="020B0502040204020203" pitchFamily="34" charset="0"/>
            </a:endParaRPr>
          </a:p>
          <a:p>
            <a:r>
              <a:rPr lang="en-US" sz="1800" b="1" dirty="0">
                <a:solidFill>
                  <a:schemeClr val="accent1"/>
                </a:solidFill>
                <a:latin typeface="Bahnschrift SemiBold" panose="020B0502040204020203" pitchFamily="34" charset="0"/>
              </a:rPr>
              <a:t>Linear Regression Model:</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0.871</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869</a:t>
            </a:r>
          </a:p>
          <a:p>
            <a:pPr lvl="1"/>
            <a:r>
              <a:rPr lang="en-US" sz="1800" b="1" dirty="0">
                <a:latin typeface="Bahnschrift SemiBold" panose="020B0502040204020203" pitchFamily="34" charset="0"/>
              </a:rPr>
              <a:t>RMSE = </a:t>
            </a:r>
            <a:r>
              <a:rPr lang="en-US" sz="1800" b="1" dirty="0">
                <a:solidFill>
                  <a:srgbClr val="00B050"/>
                </a:solidFill>
                <a:latin typeface="Bahnschrift SemiBold" panose="020B0502040204020203" pitchFamily="34" charset="0"/>
              </a:rPr>
              <a:t>4787.90</a:t>
            </a:r>
          </a:p>
          <a:p>
            <a:r>
              <a:rPr lang="en-US" sz="1800" b="1" dirty="0">
                <a:solidFill>
                  <a:schemeClr val="accent1"/>
                </a:solidFill>
                <a:latin typeface="Bahnschrift SemiBold" panose="020B0502040204020203" pitchFamily="34" charset="0"/>
              </a:rPr>
              <a:t>Lasso Model:</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0.870</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866</a:t>
            </a:r>
          </a:p>
          <a:p>
            <a:pPr marL="0" indent="0">
              <a:buNone/>
            </a:pPr>
            <a:endParaRPr lang="en-US" sz="1800" b="1" dirty="0">
              <a:latin typeface="Bahnschrift SemiBold" panose="020B0502040204020203" pitchFamily="34" charset="0"/>
            </a:endParaRPr>
          </a:p>
        </p:txBody>
      </p:sp>
      <p:sp>
        <p:nvSpPr>
          <p:cNvPr id="6" name="Content Placeholder 16">
            <a:extLst>
              <a:ext uri="{FF2B5EF4-FFF2-40B4-BE49-F238E27FC236}">
                <a16:creationId xmlns:a16="http://schemas.microsoft.com/office/drawing/2014/main" id="{4610E4A8-A5E9-4444-B37F-D2654A8C2A11}"/>
              </a:ext>
            </a:extLst>
          </p:cNvPr>
          <p:cNvSpPr txBox="1">
            <a:spLocks/>
          </p:cNvSpPr>
          <p:nvPr/>
        </p:nvSpPr>
        <p:spPr>
          <a:xfrm>
            <a:off x="5551637" y="563675"/>
            <a:ext cx="5429184" cy="929686"/>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en-US" sz="2800" b="1" dirty="0">
                <a:latin typeface="Bahnschrift SemiBold" panose="020B0502040204020203" pitchFamily="34" charset="0"/>
              </a:rPr>
              <a:t>K-Fold Cross-Validation!</a:t>
            </a:r>
          </a:p>
          <a:p>
            <a:endParaRPr lang="en-US" sz="2800" b="1" dirty="0">
              <a:latin typeface="Bahnschrift SemiBold" panose="020B0502040204020203" pitchFamily="34" charset="0"/>
            </a:endParaRPr>
          </a:p>
        </p:txBody>
      </p:sp>
      <p:sp>
        <p:nvSpPr>
          <p:cNvPr id="9" name="Content Placeholder 16">
            <a:extLst>
              <a:ext uri="{FF2B5EF4-FFF2-40B4-BE49-F238E27FC236}">
                <a16:creationId xmlns:a16="http://schemas.microsoft.com/office/drawing/2014/main" id="{0CC3808E-2F2B-4A7C-9D73-3683AD57382C}"/>
              </a:ext>
            </a:extLst>
          </p:cNvPr>
          <p:cNvSpPr txBox="1">
            <a:spLocks/>
          </p:cNvSpPr>
          <p:nvPr/>
        </p:nvSpPr>
        <p:spPr>
          <a:xfrm>
            <a:off x="5720450" y="1687797"/>
            <a:ext cx="4884821" cy="4897864"/>
          </a:xfrm>
          <a:prstGeom prst="rect">
            <a:avLst/>
          </a:prstGeom>
        </p:spPr>
        <p:txBody>
          <a:bodyPr vert="horz" lIns="91440" tIns="45720" rIns="91440" bIns="45720" rtlCol="0">
            <a:noAutofit/>
          </a:bodyPr>
          <a:lstStyle>
            <a:lvl1pPr marL="228600" indent="-228600" algn="l" defTabSz="914400" rtl="0" eaLnBrk="1" latinLnBrk="0" hangingPunct="1">
              <a:lnSpc>
                <a:spcPct val="150000"/>
              </a:lnSpc>
              <a:spcBef>
                <a:spcPts val="1000"/>
              </a:spcBef>
              <a:buFont typeface="Arial" panose="020B0604020202020204" pitchFamily="34" charset="0"/>
              <a:buChar char="•"/>
              <a:defRPr sz="1600" kern="1200">
                <a:solidFill>
                  <a:schemeClr val="tx1"/>
                </a:solidFill>
                <a:latin typeface="+mn-lt"/>
                <a:ea typeface="+mn-ea"/>
                <a:cs typeface="+mn-cs"/>
              </a:defRPr>
            </a:lvl1pPr>
            <a:lvl2pPr marL="6858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800" b="1" dirty="0">
              <a:latin typeface="Bahnschrift SemiBold" panose="020B0502040204020203" pitchFamily="34" charset="0"/>
            </a:endParaRPr>
          </a:p>
          <a:p>
            <a:r>
              <a:rPr lang="en-US" sz="1800" b="1" dirty="0">
                <a:solidFill>
                  <a:schemeClr val="accent1"/>
                </a:solidFill>
                <a:latin typeface="Bahnschrift SemiBold" panose="020B0502040204020203" pitchFamily="34" charset="0"/>
              </a:rPr>
              <a:t>Extreme Gradient Boosting (</a:t>
            </a:r>
            <a:r>
              <a:rPr lang="en-US" sz="1800" b="1" dirty="0" err="1">
                <a:solidFill>
                  <a:schemeClr val="accent1"/>
                </a:solidFill>
                <a:latin typeface="Bahnschrift SemiBold" panose="020B0502040204020203" pitchFamily="34" charset="0"/>
              </a:rPr>
              <a:t>XGBoost</a:t>
            </a:r>
            <a:r>
              <a:rPr lang="en-US" sz="1800" b="1" dirty="0">
                <a:solidFill>
                  <a:schemeClr val="accent1"/>
                </a:solidFill>
                <a:latin typeface="Bahnschrift SemiBold" panose="020B0502040204020203" pitchFamily="34" charset="0"/>
              </a:rPr>
              <a:t>):</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0.932</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0.920</a:t>
            </a:r>
          </a:p>
          <a:p>
            <a:pPr lvl="1"/>
            <a:r>
              <a:rPr lang="en-US" sz="1800" b="1" dirty="0">
                <a:latin typeface="Bahnschrift SemiBold" panose="020B0502040204020203" pitchFamily="34" charset="0"/>
              </a:rPr>
              <a:t>RMSE = </a:t>
            </a:r>
            <a:r>
              <a:rPr lang="en-US" sz="1800" b="1" dirty="0">
                <a:solidFill>
                  <a:srgbClr val="00B050"/>
                </a:solidFill>
                <a:latin typeface="Bahnschrift SemiBold" panose="020B0502040204020203" pitchFamily="34" charset="0"/>
              </a:rPr>
              <a:t>3749.5</a:t>
            </a:r>
          </a:p>
          <a:p>
            <a:r>
              <a:rPr lang="en-US" sz="1800" b="1" dirty="0">
                <a:solidFill>
                  <a:schemeClr val="accent1"/>
                </a:solidFill>
                <a:latin typeface="Bahnschrift SemiBold" panose="020B0502040204020203" pitchFamily="34" charset="0"/>
              </a:rPr>
              <a:t>Ridge Model:</a:t>
            </a:r>
          </a:p>
          <a:p>
            <a:pPr lvl="1"/>
            <a:r>
              <a:rPr lang="en-US" sz="1800" b="1" dirty="0">
                <a:latin typeface="Bahnschrift SemiBold" panose="020B0502040204020203" pitchFamily="34" charset="0"/>
              </a:rPr>
              <a:t>R^2 for train set: </a:t>
            </a:r>
            <a:r>
              <a:rPr lang="en-US" sz="1800" b="1" dirty="0">
                <a:solidFill>
                  <a:srgbClr val="00B050"/>
                </a:solidFill>
                <a:latin typeface="Bahnschrift SemiBold" panose="020B0502040204020203" pitchFamily="34" charset="0"/>
              </a:rPr>
              <a:t>0.871</a:t>
            </a:r>
          </a:p>
          <a:p>
            <a:pPr lvl="1"/>
            <a:r>
              <a:rPr lang="en-US" sz="1800" b="1" dirty="0">
                <a:latin typeface="Bahnschrift SemiBold" panose="020B0502040204020203" pitchFamily="34" charset="0"/>
              </a:rPr>
              <a:t>R^2 for validation set: </a:t>
            </a:r>
            <a:r>
              <a:rPr lang="en-US" sz="1800" b="1" dirty="0">
                <a:solidFill>
                  <a:srgbClr val="00B050"/>
                </a:solidFill>
                <a:latin typeface="Bahnschrift SemiBold" panose="020B0502040204020203" pitchFamily="34" charset="0"/>
              </a:rPr>
              <a:t>865</a:t>
            </a:r>
          </a:p>
          <a:p>
            <a:pPr marL="457200" lvl="1" indent="0">
              <a:buNone/>
            </a:pPr>
            <a:endParaRPr lang="en-US" sz="1800" b="1" dirty="0">
              <a:solidFill>
                <a:srgbClr val="00B050"/>
              </a:solidFill>
              <a:latin typeface="Bahnschrift SemiBold" panose="020B0502040204020203" pitchFamily="34" charset="0"/>
            </a:endParaRPr>
          </a:p>
          <a:p>
            <a:pPr lvl="1"/>
            <a:endParaRPr lang="en-US" sz="1800" b="1" dirty="0">
              <a:solidFill>
                <a:schemeClr val="accent5">
                  <a:lumMod val="50000"/>
                  <a:lumOff val="50000"/>
                </a:schemeClr>
              </a:solidFill>
              <a:latin typeface="Bahnschrift SemiBold" panose="020B0502040204020203" pitchFamily="34" charset="0"/>
            </a:endParaRPr>
          </a:p>
        </p:txBody>
      </p:sp>
      <p:sp>
        <p:nvSpPr>
          <p:cNvPr id="13" name="Rectangle: Rounded Corners 12">
            <a:extLst>
              <a:ext uri="{FF2B5EF4-FFF2-40B4-BE49-F238E27FC236}">
                <a16:creationId xmlns:a16="http://schemas.microsoft.com/office/drawing/2014/main" id="{6832D1FC-BF47-4999-BF11-31068B39425D}"/>
              </a:ext>
            </a:extLst>
          </p:cNvPr>
          <p:cNvSpPr/>
          <p:nvPr/>
        </p:nvSpPr>
        <p:spPr>
          <a:xfrm>
            <a:off x="5486400" y="2059388"/>
            <a:ext cx="4746929" cy="219456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4898907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RESIDUALS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29</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908519" y="1440192"/>
            <a:ext cx="4476958" cy="4315192"/>
          </a:xfrm>
        </p:spPr>
        <p:txBody>
          <a:bodyPr/>
          <a:lstStyle/>
          <a:p>
            <a:endParaRPr lang="en-US" sz="2400" b="1" dirty="0">
              <a:latin typeface="Bahnschrift SemiBold" panose="020B0502040204020203" pitchFamily="34" charset="0"/>
            </a:endParaRPr>
          </a:p>
          <a:p>
            <a:r>
              <a:rPr lang="en-US" sz="2400" b="1" dirty="0">
                <a:solidFill>
                  <a:schemeClr val="accent1"/>
                </a:solidFill>
                <a:latin typeface="Bahnschrift SemiBold" panose="020B0502040204020203" pitchFamily="34" charset="0"/>
              </a:rPr>
              <a:t>Linear Regression Model:</a:t>
            </a:r>
          </a:p>
          <a:p>
            <a:pPr lvl="1"/>
            <a:r>
              <a:rPr lang="en-US" sz="2400" b="1" dirty="0">
                <a:latin typeface="Bahnschrift SemiBold" panose="020B0502040204020203" pitchFamily="34" charset="0"/>
              </a:rPr>
              <a:t>R^2 for train set: </a:t>
            </a:r>
            <a:r>
              <a:rPr lang="en-US" sz="2400" b="1" dirty="0">
                <a:solidFill>
                  <a:srgbClr val="00B050"/>
                </a:solidFill>
                <a:latin typeface="Bahnschrift SemiBold" panose="020B0502040204020203" pitchFamily="34" charset="0"/>
              </a:rPr>
              <a:t>0.871</a:t>
            </a:r>
          </a:p>
          <a:p>
            <a:pPr lvl="1"/>
            <a:r>
              <a:rPr lang="en-US" sz="2400" b="1" dirty="0">
                <a:latin typeface="Bahnschrift SemiBold" panose="020B0502040204020203" pitchFamily="34" charset="0"/>
              </a:rPr>
              <a:t>R^2 for validation set: </a:t>
            </a:r>
            <a:r>
              <a:rPr lang="en-US" sz="2400" b="1" dirty="0">
                <a:solidFill>
                  <a:srgbClr val="00B050"/>
                </a:solidFill>
                <a:latin typeface="Bahnschrift SemiBold" panose="020B0502040204020203" pitchFamily="34" charset="0"/>
              </a:rPr>
              <a:t>869</a:t>
            </a:r>
          </a:p>
          <a:p>
            <a:pPr lvl="1"/>
            <a:r>
              <a:rPr lang="en-US" sz="2400" b="1" dirty="0">
                <a:latin typeface="Bahnschrift SemiBold" panose="020B0502040204020203" pitchFamily="34" charset="0"/>
              </a:rPr>
              <a:t>RMSE = </a:t>
            </a:r>
            <a:r>
              <a:rPr lang="en-US" sz="2400" b="1" dirty="0">
                <a:solidFill>
                  <a:srgbClr val="00B050"/>
                </a:solidFill>
                <a:latin typeface="Bahnschrift SemiBold" panose="020B0502040204020203" pitchFamily="34" charset="0"/>
              </a:rPr>
              <a:t>4787.90</a:t>
            </a:r>
          </a:p>
          <a:p>
            <a:pPr marL="0" indent="0">
              <a:buNone/>
            </a:pPr>
            <a:endParaRPr lang="en-US" sz="2400" b="1" dirty="0">
              <a:latin typeface="Bahnschrift SemiBold" panose="020B0502040204020203" pitchFamily="34" charset="0"/>
            </a:endParaRPr>
          </a:p>
        </p:txBody>
      </p:sp>
      <p:pic>
        <p:nvPicPr>
          <p:cNvPr id="3" name="Picture 2">
            <a:extLst>
              <a:ext uri="{FF2B5EF4-FFF2-40B4-BE49-F238E27FC236}">
                <a16:creationId xmlns:a16="http://schemas.microsoft.com/office/drawing/2014/main" id="{9CE648C8-4432-4BE0-81FC-EC167DE30D63}"/>
              </a:ext>
            </a:extLst>
          </p:cNvPr>
          <p:cNvPicPr>
            <a:picLocks noChangeAspect="1"/>
          </p:cNvPicPr>
          <p:nvPr/>
        </p:nvPicPr>
        <p:blipFill>
          <a:blip r:embed="rId3"/>
          <a:stretch>
            <a:fillRect/>
          </a:stretch>
        </p:blipFill>
        <p:spPr>
          <a:xfrm>
            <a:off x="5385477" y="1687797"/>
            <a:ext cx="6110431" cy="3748034"/>
          </a:xfrm>
          <a:prstGeom prst="rect">
            <a:avLst/>
          </a:prstGeom>
        </p:spPr>
      </p:pic>
    </p:spTree>
    <p:extLst>
      <p:ext uri="{BB962C8B-B14F-4D97-AF65-F5344CB8AC3E}">
        <p14:creationId xmlns:p14="http://schemas.microsoft.com/office/powerpoint/2010/main" val="268532642"/>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37528"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1325373587"/>
      </p:ext>
    </p:extLst>
  </p:cSld>
  <p:clrMapOvr>
    <a:masterClrMapping/>
  </p:clrMapOvr>
  <p:transition>
    <p:split orient="vert"/>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908519" y="660575"/>
            <a:ext cx="3866984" cy="735886"/>
          </a:xfrm>
        </p:spPr>
        <p:txBody>
          <a:bodyPr/>
          <a:lstStyle/>
          <a:p>
            <a:r>
              <a:rPr lang="en-US" sz="3000" dirty="0">
                <a:latin typeface="Bahnschrift SemiBold" panose="020B0502040204020203" pitchFamily="34" charset="0"/>
              </a:rPr>
              <a:t>RESIDUALS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30</a:t>
            </a:fld>
            <a:endParaRPr lang="en-US" dirty="0"/>
          </a:p>
        </p:txBody>
      </p:sp>
      <p:sp>
        <p:nvSpPr>
          <p:cNvPr id="5" name="Content Placeholder 16">
            <a:extLst>
              <a:ext uri="{FF2B5EF4-FFF2-40B4-BE49-F238E27FC236}">
                <a16:creationId xmlns:a16="http://schemas.microsoft.com/office/drawing/2014/main" id="{A2F00E12-BBB4-4996-AEC8-FE6FDB649AA1}"/>
              </a:ext>
            </a:extLst>
          </p:cNvPr>
          <p:cNvSpPr>
            <a:spLocks noGrp="1"/>
          </p:cNvSpPr>
          <p:nvPr>
            <p:ph idx="1"/>
          </p:nvPr>
        </p:nvSpPr>
        <p:spPr>
          <a:xfrm>
            <a:off x="696092" y="1882233"/>
            <a:ext cx="4887982" cy="4315192"/>
          </a:xfrm>
        </p:spPr>
        <p:txBody>
          <a:bodyPr/>
          <a:lstStyle/>
          <a:p>
            <a:r>
              <a:rPr lang="en-US" sz="2400" b="1" dirty="0">
                <a:solidFill>
                  <a:schemeClr val="accent1"/>
                </a:solidFill>
                <a:latin typeface="Bahnschrift SemiBold" panose="020B0502040204020203" pitchFamily="34" charset="0"/>
              </a:rPr>
              <a:t>Extreme Gradient Boosting (</a:t>
            </a:r>
            <a:r>
              <a:rPr lang="en-US" sz="2400" b="1" dirty="0" err="1">
                <a:solidFill>
                  <a:schemeClr val="accent1"/>
                </a:solidFill>
                <a:latin typeface="Bahnschrift SemiBold" panose="020B0502040204020203" pitchFamily="34" charset="0"/>
              </a:rPr>
              <a:t>XGBoost</a:t>
            </a:r>
            <a:r>
              <a:rPr lang="en-US" sz="2400" b="1" dirty="0">
                <a:solidFill>
                  <a:schemeClr val="accent1"/>
                </a:solidFill>
                <a:latin typeface="Bahnschrift SemiBold" panose="020B0502040204020203" pitchFamily="34" charset="0"/>
              </a:rPr>
              <a:t>):</a:t>
            </a:r>
          </a:p>
          <a:p>
            <a:pPr lvl="1"/>
            <a:r>
              <a:rPr lang="en-US" sz="2400" b="1" dirty="0">
                <a:latin typeface="Bahnschrift SemiBold" panose="020B0502040204020203" pitchFamily="34" charset="0"/>
              </a:rPr>
              <a:t>R^2 for train set: </a:t>
            </a:r>
            <a:r>
              <a:rPr lang="en-US" sz="2400" b="1" dirty="0">
                <a:solidFill>
                  <a:srgbClr val="00B050"/>
                </a:solidFill>
                <a:latin typeface="Bahnschrift SemiBold" panose="020B0502040204020203" pitchFamily="34" charset="0"/>
              </a:rPr>
              <a:t>0.932</a:t>
            </a:r>
          </a:p>
          <a:p>
            <a:pPr lvl="1"/>
            <a:r>
              <a:rPr lang="en-US" sz="2400" b="1" dirty="0">
                <a:latin typeface="Bahnschrift SemiBold" panose="020B0502040204020203" pitchFamily="34" charset="0"/>
              </a:rPr>
              <a:t>R^2 for validation set: </a:t>
            </a:r>
            <a:r>
              <a:rPr lang="en-US" sz="2400" b="1" dirty="0">
                <a:solidFill>
                  <a:srgbClr val="00B050"/>
                </a:solidFill>
                <a:latin typeface="Bahnschrift SemiBold" panose="020B0502040204020203" pitchFamily="34" charset="0"/>
              </a:rPr>
              <a:t>0.920</a:t>
            </a:r>
          </a:p>
          <a:p>
            <a:pPr lvl="1"/>
            <a:r>
              <a:rPr lang="en-US" sz="2400" b="1" dirty="0">
                <a:latin typeface="Bahnschrift SemiBold" panose="020B0502040204020203" pitchFamily="34" charset="0"/>
              </a:rPr>
              <a:t>RMSE = </a:t>
            </a:r>
            <a:r>
              <a:rPr lang="en-US" sz="2400" b="1" dirty="0">
                <a:solidFill>
                  <a:srgbClr val="00B050"/>
                </a:solidFill>
                <a:latin typeface="Bahnschrift SemiBold" panose="020B0502040204020203" pitchFamily="34" charset="0"/>
              </a:rPr>
              <a:t>3749.5</a:t>
            </a:r>
          </a:p>
        </p:txBody>
      </p:sp>
      <p:pic>
        <p:nvPicPr>
          <p:cNvPr id="6" name="Picture 5">
            <a:extLst>
              <a:ext uri="{FF2B5EF4-FFF2-40B4-BE49-F238E27FC236}">
                <a16:creationId xmlns:a16="http://schemas.microsoft.com/office/drawing/2014/main" id="{66A072B4-C6E9-42B8-826D-C66D0A92A9F6}"/>
              </a:ext>
            </a:extLst>
          </p:cNvPr>
          <p:cNvPicPr>
            <a:picLocks noChangeAspect="1"/>
          </p:cNvPicPr>
          <p:nvPr/>
        </p:nvPicPr>
        <p:blipFill>
          <a:blip r:embed="rId3"/>
          <a:stretch>
            <a:fillRect/>
          </a:stretch>
        </p:blipFill>
        <p:spPr>
          <a:xfrm>
            <a:off x="5351573" y="1396461"/>
            <a:ext cx="5668194" cy="3795741"/>
          </a:xfrm>
          <a:prstGeom prst="rect">
            <a:avLst/>
          </a:prstGeom>
        </p:spPr>
      </p:pic>
    </p:spTree>
    <p:extLst>
      <p:ext uri="{BB962C8B-B14F-4D97-AF65-F5344CB8AC3E}">
        <p14:creationId xmlns:p14="http://schemas.microsoft.com/office/powerpoint/2010/main" val="3382493956"/>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4162508" y="660575"/>
            <a:ext cx="3866984" cy="735886"/>
          </a:xfrm>
        </p:spPr>
        <p:txBody>
          <a:bodyPr/>
          <a:lstStyle/>
          <a:p>
            <a:r>
              <a:rPr lang="en-US" sz="3000" dirty="0">
                <a:latin typeface="Bahnschrift SemiBold" panose="020B0502040204020203" pitchFamily="34" charset="0"/>
              </a:rPr>
              <a:t>WHAT’S NEXT?</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31</a:t>
            </a:fld>
            <a:endParaRPr lang="en-US" dirty="0"/>
          </a:p>
        </p:txBody>
      </p:sp>
    </p:spTree>
    <p:extLst>
      <p:ext uri="{BB962C8B-B14F-4D97-AF65-F5344CB8AC3E}">
        <p14:creationId xmlns:p14="http://schemas.microsoft.com/office/powerpoint/2010/main" val="402806609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19233" y="477695"/>
            <a:ext cx="8553533" cy="1796378"/>
          </a:xfrm>
        </p:spPr>
        <p:txBody>
          <a:bodyPr/>
          <a:lstStyle/>
          <a:p>
            <a:r>
              <a:rPr lang="en-US" sz="3000" dirty="0">
                <a:latin typeface="Bahnschrift SemiBold" panose="020B0502040204020203" pitchFamily="34" charset="0"/>
              </a:rPr>
              <a:t>BUILD THE INTERACTIVE WEB APP AND DEPLOY IT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32</a:t>
            </a:fld>
            <a:endParaRPr lang="en-US" dirty="0"/>
          </a:p>
        </p:txBody>
      </p:sp>
    </p:spTree>
    <p:extLst>
      <p:ext uri="{BB962C8B-B14F-4D97-AF65-F5344CB8AC3E}">
        <p14:creationId xmlns:p14="http://schemas.microsoft.com/office/powerpoint/2010/main" val="409410210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19233" y="477695"/>
            <a:ext cx="8553533" cy="1796378"/>
          </a:xfrm>
        </p:spPr>
        <p:txBody>
          <a:bodyPr/>
          <a:lstStyle/>
          <a:p>
            <a:r>
              <a:rPr lang="en-US" sz="3000" dirty="0">
                <a:latin typeface="Bahnschrift SemiBold" panose="020B0502040204020203" pitchFamily="34" charset="0"/>
              </a:rPr>
              <a:t>BUILD THE INTERACTIVE WEB APP AND DEPLOY IT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33</a:t>
            </a:fld>
            <a:endParaRPr lang="en-US" dirty="0"/>
          </a:p>
        </p:txBody>
      </p:sp>
      <p:sp>
        <p:nvSpPr>
          <p:cNvPr id="5" name="TextBox 4">
            <a:extLst>
              <a:ext uri="{FF2B5EF4-FFF2-40B4-BE49-F238E27FC236}">
                <a16:creationId xmlns:a16="http://schemas.microsoft.com/office/drawing/2014/main" id="{B45D7B35-0671-4BCC-A349-65BF2D03DB70}"/>
              </a:ext>
            </a:extLst>
          </p:cNvPr>
          <p:cNvSpPr txBox="1"/>
          <p:nvPr/>
        </p:nvSpPr>
        <p:spPr>
          <a:xfrm>
            <a:off x="3048662" y="2399507"/>
            <a:ext cx="6094674" cy="430887"/>
          </a:xfrm>
          <a:prstGeom prst="rect">
            <a:avLst/>
          </a:prstGeom>
          <a:noFill/>
        </p:spPr>
        <p:txBody>
          <a:bodyPr wrap="square">
            <a:spAutoFit/>
          </a:bodyPr>
          <a:lstStyle/>
          <a:p>
            <a:pPr algn="ctr"/>
            <a:r>
              <a:rPr lang="en-US" sz="2200" dirty="0">
                <a:solidFill>
                  <a:schemeClr val="accent5">
                    <a:lumMod val="75000"/>
                    <a:lumOff val="25000"/>
                  </a:schemeClr>
                </a:solidFill>
              </a:rPr>
              <a:t>https://car-predictor-regression.herokuapp.com/</a:t>
            </a:r>
          </a:p>
        </p:txBody>
      </p:sp>
    </p:spTree>
    <p:extLst>
      <p:ext uri="{BB962C8B-B14F-4D97-AF65-F5344CB8AC3E}">
        <p14:creationId xmlns:p14="http://schemas.microsoft.com/office/powerpoint/2010/main" val="3517229681"/>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1819233" y="477695"/>
            <a:ext cx="8553533" cy="1796378"/>
          </a:xfrm>
        </p:spPr>
        <p:txBody>
          <a:bodyPr/>
          <a:lstStyle/>
          <a:p>
            <a:r>
              <a:rPr lang="en-US" sz="3000" dirty="0">
                <a:latin typeface="Bahnschrift SemiBold" panose="020B0502040204020203" pitchFamily="34" charset="0"/>
              </a:rPr>
              <a:t>BUILD THE INTERACTIVE WEB APP AND DEPLOY IT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34</a:t>
            </a:fld>
            <a:endParaRPr lang="en-US" dirty="0"/>
          </a:p>
        </p:txBody>
      </p:sp>
      <p:sp>
        <p:nvSpPr>
          <p:cNvPr id="5" name="TextBox 4">
            <a:extLst>
              <a:ext uri="{FF2B5EF4-FFF2-40B4-BE49-F238E27FC236}">
                <a16:creationId xmlns:a16="http://schemas.microsoft.com/office/drawing/2014/main" id="{B45D7B35-0671-4BCC-A349-65BF2D03DB70}"/>
              </a:ext>
            </a:extLst>
          </p:cNvPr>
          <p:cNvSpPr txBox="1"/>
          <p:nvPr/>
        </p:nvSpPr>
        <p:spPr>
          <a:xfrm>
            <a:off x="3048662" y="2399507"/>
            <a:ext cx="6094674" cy="430887"/>
          </a:xfrm>
          <a:prstGeom prst="rect">
            <a:avLst/>
          </a:prstGeom>
          <a:noFill/>
        </p:spPr>
        <p:txBody>
          <a:bodyPr wrap="square">
            <a:spAutoFit/>
          </a:bodyPr>
          <a:lstStyle/>
          <a:p>
            <a:pPr algn="ctr"/>
            <a:r>
              <a:rPr lang="en-US" sz="2200" dirty="0">
                <a:solidFill>
                  <a:schemeClr val="accent5">
                    <a:lumMod val="75000"/>
                    <a:lumOff val="25000"/>
                  </a:schemeClr>
                </a:solidFill>
              </a:rPr>
              <a:t>https://car-predictor-regression.herokuapp.com/</a:t>
            </a:r>
          </a:p>
        </p:txBody>
      </p:sp>
      <p:pic>
        <p:nvPicPr>
          <p:cNvPr id="3" name="Picture 2">
            <a:extLst>
              <a:ext uri="{FF2B5EF4-FFF2-40B4-BE49-F238E27FC236}">
                <a16:creationId xmlns:a16="http://schemas.microsoft.com/office/drawing/2014/main" id="{0ED7C309-567A-4F7A-B972-62919AABBC63}"/>
              </a:ext>
            </a:extLst>
          </p:cNvPr>
          <p:cNvPicPr>
            <a:picLocks noChangeAspect="1"/>
          </p:cNvPicPr>
          <p:nvPr/>
        </p:nvPicPr>
        <p:blipFill>
          <a:blip r:embed="rId3"/>
          <a:stretch>
            <a:fillRect/>
          </a:stretch>
        </p:blipFill>
        <p:spPr>
          <a:xfrm>
            <a:off x="312501" y="3100459"/>
            <a:ext cx="5472322" cy="2773017"/>
          </a:xfrm>
          <a:prstGeom prst="rect">
            <a:avLst/>
          </a:prstGeom>
        </p:spPr>
      </p:pic>
      <p:pic>
        <p:nvPicPr>
          <p:cNvPr id="7" name="Picture 6">
            <a:extLst>
              <a:ext uri="{FF2B5EF4-FFF2-40B4-BE49-F238E27FC236}">
                <a16:creationId xmlns:a16="http://schemas.microsoft.com/office/drawing/2014/main" id="{8EAF9D14-4F91-46A7-B657-E444660B0508}"/>
              </a:ext>
            </a:extLst>
          </p:cNvPr>
          <p:cNvPicPr>
            <a:picLocks noChangeAspect="1"/>
          </p:cNvPicPr>
          <p:nvPr/>
        </p:nvPicPr>
        <p:blipFill>
          <a:blip r:embed="rId4"/>
          <a:stretch>
            <a:fillRect/>
          </a:stretch>
        </p:blipFill>
        <p:spPr>
          <a:xfrm>
            <a:off x="5916454" y="3100459"/>
            <a:ext cx="5862538" cy="2773017"/>
          </a:xfrm>
          <a:prstGeom prst="rect">
            <a:avLst/>
          </a:prstGeom>
        </p:spPr>
      </p:pic>
    </p:spTree>
    <p:extLst>
      <p:ext uri="{BB962C8B-B14F-4D97-AF65-F5344CB8AC3E}">
        <p14:creationId xmlns:p14="http://schemas.microsoft.com/office/powerpoint/2010/main" val="4161975539"/>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0" name="Picture Placeholder 7" descr="abstract image">
            <a:extLst>
              <a:ext uri="{FF2B5EF4-FFF2-40B4-BE49-F238E27FC236}">
                <a16:creationId xmlns:a16="http://schemas.microsoft.com/office/drawing/2014/main" id="{D5C5EA1B-F06D-4AD1-B526-89C2DF772232}"/>
              </a:ext>
            </a:extLst>
          </p:cNvPr>
          <p:cNvPicPr>
            <a:picLocks noChangeAspect="1"/>
          </p:cNvPicPr>
          <p:nvPr/>
        </p:nvPicPr>
        <p:blipFill rotWithShape="1">
          <a:blip r:embed="rId2">
            <a:alphaModFix amt="52000"/>
            <a:extLst>
              <a:ext uri="{BEBA8EAE-BF5A-486C-A8C5-ECC9F3942E4B}">
                <a14:imgProps xmlns:a14="http://schemas.microsoft.com/office/drawing/2010/main">
                  <a14:imgLayer r:embed="rId3">
                    <a14:imgEffect>
                      <a14:saturation sat="0"/>
                    </a14:imgEffect>
                  </a14:imgLayer>
                </a14:imgProps>
              </a:ext>
            </a:extLst>
          </a:blip>
          <a:srcRect l="22717" r="45642"/>
          <a:stretch/>
        </p:blipFill>
        <p:spPr>
          <a:xfrm rot="16200000">
            <a:off x="2722661" y="-2631255"/>
            <a:ext cx="6858000" cy="12192000"/>
          </a:xfrm>
          <a:prstGeom prst="rect">
            <a:avLst/>
          </a:prstGeom>
          <a:noFill/>
        </p:spPr>
      </p:pic>
      <p:sp>
        <p:nvSpPr>
          <p:cNvPr id="6" name="Title 5">
            <a:extLst>
              <a:ext uri="{FF2B5EF4-FFF2-40B4-BE49-F238E27FC236}">
                <a16:creationId xmlns:a16="http://schemas.microsoft.com/office/drawing/2014/main" id="{4F7706BE-EF2E-459C-8778-01DDD354C634}"/>
              </a:ext>
            </a:extLst>
          </p:cNvPr>
          <p:cNvSpPr>
            <a:spLocks noGrp="1"/>
          </p:cNvSpPr>
          <p:nvPr>
            <p:ph type="title" idx="4294967295"/>
          </p:nvPr>
        </p:nvSpPr>
        <p:spPr>
          <a:xfrm>
            <a:off x="702365" y="677958"/>
            <a:ext cx="10787270" cy="830649"/>
          </a:xfrm>
        </p:spPr>
        <p:txBody>
          <a:bodyPr>
            <a:normAutofit/>
          </a:bodyPr>
          <a:lstStyle/>
          <a:p>
            <a:r>
              <a:rPr lang="en-US" sz="4000" spc="300" dirty="0"/>
              <a:t>THANK YOU</a:t>
            </a:r>
          </a:p>
        </p:txBody>
      </p:sp>
      <p:pic>
        <p:nvPicPr>
          <p:cNvPr id="24" name="Online Image Placeholder 23" descr="User">
            <a:extLst>
              <a:ext uri="{FF2B5EF4-FFF2-40B4-BE49-F238E27FC236}">
                <a16:creationId xmlns:a16="http://schemas.microsoft.com/office/drawing/2014/main" id="{E896B487-8C07-495F-95BF-B8F4960E1E8D}"/>
              </a:ext>
            </a:extLst>
          </p:cNvPr>
          <p:cNvPicPr>
            <a:picLocks noGrp="1" noChangeAspect="1"/>
          </p:cNvPicPr>
          <p:nvPr>
            <p:ph type="clipArt" sz="quarter" idx="19"/>
          </p:nvPr>
        </p:nvPicPr>
        <p:blipFill>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p:pic>
      <p:pic>
        <p:nvPicPr>
          <p:cNvPr id="28" name="Online Image Placeholder 27" descr="Envelope">
            <a:extLst>
              <a:ext uri="{FF2B5EF4-FFF2-40B4-BE49-F238E27FC236}">
                <a16:creationId xmlns:a16="http://schemas.microsoft.com/office/drawing/2014/main" id="{D4D09222-33EB-4F99-9A89-51E2E1E97584}"/>
              </a:ext>
            </a:extLst>
          </p:cNvPr>
          <p:cNvPicPr>
            <a:picLocks noGrp="1" noChangeAspect="1"/>
          </p:cNvPicPr>
          <p:nvPr>
            <p:ph type="clipArt" sz="quarter" idx="21"/>
          </p:nvPr>
        </p:nvPicPr>
        <p:blipFill>
          <a:blip r:embed="rId6" cstate="email">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p:pic>
      <p:sp>
        <p:nvSpPr>
          <p:cNvPr id="8" name="Text Placeholder 7">
            <a:extLst>
              <a:ext uri="{FF2B5EF4-FFF2-40B4-BE49-F238E27FC236}">
                <a16:creationId xmlns:a16="http://schemas.microsoft.com/office/drawing/2014/main" id="{0B070B25-2BBC-49AC-9CFA-1CD7195DF2D6}"/>
              </a:ext>
            </a:extLst>
          </p:cNvPr>
          <p:cNvSpPr>
            <a:spLocks noGrp="1"/>
          </p:cNvSpPr>
          <p:nvPr>
            <p:ph type="body" sz="quarter" idx="16"/>
          </p:nvPr>
        </p:nvSpPr>
        <p:spPr/>
        <p:txBody>
          <a:bodyPr/>
          <a:lstStyle/>
          <a:p>
            <a:r>
              <a:rPr lang="en-US" dirty="0"/>
              <a:t>STEVEN L TRUONG</a:t>
            </a:r>
          </a:p>
        </p:txBody>
      </p:sp>
      <p:sp>
        <p:nvSpPr>
          <p:cNvPr id="9" name="Text Placeholder 8">
            <a:extLst>
              <a:ext uri="{FF2B5EF4-FFF2-40B4-BE49-F238E27FC236}">
                <a16:creationId xmlns:a16="http://schemas.microsoft.com/office/drawing/2014/main" id="{9E2524A0-105C-4170-BB48-CD0756FB3DFE}"/>
              </a:ext>
            </a:extLst>
          </p:cNvPr>
          <p:cNvSpPr>
            <a:spLocks noGrp="1"/>
          </p:cNvSpPr>
          <p:nvPr>
            <p:ph type="body" sz="quarter" idx="17"/>
          </p:nvPr>
        </p:nvSpPr>
        <p:spPr>
          <a:xfrm>
            <a:off x="4085818" y="3959667"/>
            <a:ext cx="3999506" cy="518795"/>
          </a:xfrm>
        </p:spPr>
        <p:txBody>
          <a:bodyPr/>
          <a:lstStyle/>
          <a:p>
            <a:r>
              <a:rPr lang="en-US" sz="1400" dirty="0"/>
              <a:t>https://github.com/luongtruong77</a:t>
            </a:r>
          </a:p>
        </p:txBody>
      </p:sp>
      <p:sp>
        <p:nvSpPr>
          <p:cNvPr id="10" name="Text Placeholder 9">
            <a:extLst>
              <a:ext uri="{FF2B5EF4-FFF2-40B4-BE49-F238E27FC236}">
                <a16:creationId xmlns:a16="http://schemas.microsoft.com/office/drawing/2014/main" id="{6E57A531-5B0F-485D-A015-BC78AD089BA6}"/>
              </a:ext>
            </a:extLst>
          </p:cNvPr>
          <p:cNvSpPr>
            <a:spLocks noGrp="1"/>
          </p:cNvSpPr>
          <p:nvPr>
            <p:ph type="body" sz="quarter" idx="18"/>
          </p:nvPr>
        </p:nvSpPr>
        <p:spPr/>
        <p:txBody>
          <a:bodyPr>
            <a:normAutofit/>
          </a:bodyPr>
          <a:lstStyle/>
          <a:p>
            <a:r>
              <a:rPr lang="en-US" dirty="0"/>
              <a:t>tqluong77@gmail.com</a:t>
            </a:r>
          </a:p>
        </p:txBody>
      </p:sp>
      <p:pic>
        <p:nvPicPr>
          <p:cNvPr id="17" name="Picture 16" descr="Icon&#10;&#10;Description automatically generated">
            <a:extLst>
              <a:ext uri="{FF2B5EF4-FFF2-40B4-BE49-F238E27FC236}">
                <a16:creationId xmlns:a16="http://schemas.microsoft.com/office/drawing/2014/main" id="{923FEFD2-5E9C-4E38-8147-2DCEF9CF156F}"/>
              </a:ext>
            </a:extLst>
          </p:cNvPr>
          <p:cNvPicPr>
            <a:picLocks noChangeAspect="1"/>
          </p:cNvPicPr>
          <p:nvPr/>
        </p:nvPicPr>
        <p:blipFill>
          <a:blip r:embed="rId8"/>
          <a:stretch>
            <a:fillRect/>
          </a:stretch>
        </p:blipFill>
        <p:spPr>
          <a:xfrm>
            <a:off x="5719812" y="3240939"/>
            <a:ext cx="545826" cy="545826"/>
          </a:xfrm>
          <a:prstGeom prst="rect">
            <a:avLst/>
          </a:prstGeom>
        </p:spPr>
      </p:pic>
      <p:sp>
        <p:nvSpPr>
          <p:cNvPr id="26" name="Title 5">
            <a:extLst>
              <a:ext uri="{FF2B5EF4-FFF2-40B4-BE49-F238E27FC236}">
                <a16:creationId xmlns:a16="http://schemas.microsoft.com/office/drawing/2014/main" id="{AE8B330B-D106-4C3F-AA16-1FFCB6271584}"/>
              </a:ext>
            </a:extLst>
          </p:cNvPr>
          <p:cNvSpPr>
            <a:spLocks noGrp="1"/>
          </p:cNvSpPr>
          <p:nvPr>
            <p:ph type="title" idx="4294967295"/>
          </p:nvPr>
        </p:nvSpPr>
        <p:spPr>
          <a:xfrm>
            <a:off x="691936" y="5197190"/>
            <a:ext cx="10787270" cy="830649"/>
          </a:xfrm>
        </p:spPr>
        <p:txBody>
          <a:bodyPr>
            <a:normAutofit/>
          </a:bodyPr>
          <a:lstStyle/>
          <a:p>
            <a:r>
              <a:rPr lang="en-US" sz="4000" spc="300" dirty="0"/>
              <a:t>Questions?</a:t>
            </a:r>
          </a:p>
        </p:txBody>
      </p:sp>
    </p:spTree>
    <p:extLst>
      <p:ext uri="{BB962C8B-B14F-4D97-AF65-F5344CB8AC3E}">
        <p14:creationId xmlns:p14="http://schemas.microsoft.com/office/powerpoint/2010/main" val="927727573"/>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555959" y="222246"/>
            <a:ext cx="5550149" cy="629311"/>
          </a:xfrm>
        </p:spPr>
        <p:txBody>
          <a:bodyPr>
            <a:noAutofit/>
          </a:bodyPr>
          <a:lstStyle/>
          <a:p>
            <a:pPr>
              <a:buFont typeface="Wingdings" panose="05000000000000000000" pitchFamily="2" charset="2"/>
              <a:buChar char="v"/>
            </a:pPr>
            <a:r>
              <a:rPr lang="en-US" sz="1400" b="1" dirty="0"/>
              <a:t>Bar plots for the other 2 top stations along with their word clouds</a:t>
            </a:r>
          </a:p>
          <a:p>
            <a:pPr>
              <a:buFont typeface="Wingdings" panose="05000000000000000000" pitchFamily="2" charset="2"/>
              <a:buChar char="v"/>
            </a:pPr>
            <a:r>
              <a:rPr lang="en-US" sz="1400" b="1" dirty="0"/>
              <a:t>Table of the 10 most common venues around top 5 stations</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36</a:t>
            </a:fld>
            <a:endParaRPr lang="en-US" dirty="0"/>
          </a:p>
        </p:txBody>
      </p:sp>
      <p:pic>
        <p:nvPicPr>
          <p:cNvPr id="6" name="Picture 5" descr="Chart, bar chart&#10;&#10;Description automatically generated">
            <a:extLst>
              <a:ext uri="{FF2B5EF4-FFF2-40B4-BE49-F238E27FC236}">
                <a16:creationId xmlns:a16="http://schemas.microsoft.com/office/drawing/2014/main" id="{3969C2A9-4A89-4104-B351-0E3CA381EB6C}"/>
              </a:ext>
            </a:extLst>
          </p:cNvPr>
          <p:cNvPicPr>
            <a:picLocks noChangeAspect="1"/>
          </p:cNvPicPr>
          <p:nvPr/>
        </p:nvPicPr>
        <p:blipFill rotWithShape="1">
          <a:blip r:embed="rId3"/>
          <a:srcRect r="26480" b="13220"/>
          <a:stretch/>
        </p:blipFill>
        <p:spPr>
          <a:xfrm>
            <a:off x="1033087" y="1565195"/>
            <a:ext cx="3189248" cy="2352803"/>
          </a:xfrm>
          <a:prstGeom prst="rect">
            <a:avLst/>
          </a:prstGeom>
        </p:spPr>
      </p:pic>
      <p:pic>
        <p:nvPicPr>
          <p:cNvPr id="8" name="Picture 7" descr="Chart, bar chart&#10;&#10;Description automatically generated">
            <a:extLst>
              <a:ext uri="{FF2B5EF4-FFF2-40B4-BE49-F238E27FC236}">
                <a16:creationId xmlns:a16="http://schemas.microsoft.com/office/drawing/2014/main" id="{8C60C751-0311-4005-8E34-27DF4E4E9B78}"/>
              </a:ext>
            </a:extLst>
          </p:cNvPr>
          <p:cNvPicPr>
            <a:picLocks noChangeAspect="1"/>
          </p:cNvPicPr>
          <p:nvPr/>
        </p:nvPicPr>
        <p:blipFill rotWithShape="1">
          <a:blip r:embed="rId4"/>
          <a:srcRect r="12481" b="7307"/>
          <a:stretch/>
        </p:blipFill>
        <p:spPr>
          <a:xfrm>
            <a:off x="7995255" y="1646146"/>
            <a:ext cx="3229616" cy="2137848"/>
          </a:xfrm>
          <a:prstGeom prst="rect">
            <a:avLst/>
          </a:prstGeom>
        </p:spPr>
      </p:pic>
      <p:pic>
        <p:nvPicPr>
          <p:cNvPr id="14" name="Picture 13" descr="Text&#10;&#10;Description automatically generated">
            <a:extLst>
              <a:ext uri="{FF2B5EF4-FFF2-40B4-BE49-F238E27FC236}">
                <a16:creationId xmlns:a16="http://schemas.microsoft.com/office/drawing/2014/main" id="{D4869157-A921-404A-AC1A-6B3F563095F6}"/>
              </a:ext>
            </a:extLst>
          </p:cNvPr>
          <p:cNvPicPr>
            <a:picLocks noChangeAspect="1"/>
          </p:cNvPicPr>
          <p:nvPr/>
        </p:nvPicPr>
        <p:blipFill>
          <a:blip r:embed="rId5"/>
          <a:stretch>
            <a:fillRect/>
          </a:stretch>
        </p:blipFill>
        <p:spPr>
          <a:xfrm>
            <a:off x="4655480" y="1603741"/>
            <a:ext cx="2675553" cy="1760477"/>
          </a:xfrm>
          <a:prstGeom prst="rect">
            <a:avLst/>
          </a:prstGeom>
        </p:spPr>
      </p:pic>
      <p:pic>
        <p:nvPicPr>
          <p:cNvPr id="16" name="Picture 15" descr="Text&#10;&#10;Description automatically generated">
            <a:extLst>
              <a:ext uri="{FF2B5EF4-FFF2-40B4-BE49-F238E27FC236}">
                <a16:creationId xmlns:a16="http://schemas.microsoft.com/office/drawing/2014/main" id="{4695D0A3-8F81-48A6-8173-AA73C73A2422}"/>
              </a:ext>
            </a:extLst>
          </p:cNvPr>
          <p:cNvPicPr>
            <a:picLocks noChangeAspect="1"/>
          </p:cNvPicPr>
          <p:nvPr/>
        </p:nvPicPr>
        <p:blipFill>
          <a:blip r:embed="rId6"/>
          <a:stretch>
            <a:fillRect/>
          </a:stretch>
        </p:blipFill>
        <p:spPr>
          <a:xfrm>
            <a:off x="8323311" y="4173150"/>
            <a:ext cx="2901560" cy="1929336"/>
          </a:xfrm>
          <a:prstGeom prst="rect">
            <a:avLst/>
          </a:prstGeom>
        </p:spPr>
      </p:pic>
      <p:pic>
        <p:nvPicPr>
          <p:cNvPr id="3" name="Picture 2">
            <a:extLst>
              <a:ext uri="{FF2B5EF4-FFF2-40B4-BE49-F238E27FC236}">
                <a16:creationId xmlns:a16="http://schemas.microsoft.com/office/drawing/2014/main" id="{5C435FF6-7308-40D4-948A-B51D0453A07B}"/>
              </a:ext>
            </a:extLst>
          </p:cNvPr>
          <p:cNvPicPr>
            <a:picLocks noChangeAspect="1"/>
          </p:cNvPicPr>
          <p:nvPr/>
        </p:nvPicPr>
        <p:blipFill>
          <a:blip r:embed="rId7"/>
          <a:stretch>
            <a:fillRect/>
          </a:stretch>
        </p:blipFill>
        <p:spPr>
          <a:xfrm>
            <a:off x="967129" y="3915234"/>
            <a:ext cx="6919402" cy="2427969"/>
          </a:xfrm>
          <a:prstGeom prst="rect">
            <a:avLst/>
          </a:prstGeom>
        </p:spPr>
      </p:pic>
    </p:spTree>
    <p:extLst>
      <p:ext uri="{BB962C8B-B14F-4D97-AF65-F5344CB8AC3E}">
        <p14:creationId xmlns:p14="http://schemas.microsoft.com/office/powerpoint/2010/main" val="3143105040"/>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355351" y="222246"/>
            <a:ext cx="3866984" cy="735886"/>
          </a:xfrm>
        </p:spPr>
        <p:txBody>
          <a:bodyPr/>
          <a:lstStyle/>
          <a:p>
            <a:r>
              <a:rPr lang="en-US" sz="3000" dirty="0">
                <a:latin typeface="Bahnschrift SemiBold" panose="020B0502040204020203" pitchFamily="34" charset="0"/>
              </a:rPr>
              <a:t>APPENDIX</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4427622" y="328821"/>
            <a:ext cx="6668912" cy="629311"/>
          </a:xfrm>
        </p:spPr>
        <p:txBody>
          <a:bodyPr>
            <a:normAutofit fontScale="92500"/>
          </a:bodyPr>
          <a:lstStyle/>
          <a:p>
            <a:pPr>
              <a:buFont typeface="Wingdings" panose="05000000000000000000" pitchFamily="2" charset="2"/>
              <a:buChar char="v"/>
            </a:pPr>
            <a:r>
              <a:rPr lang="en-US" sz="1800" dirty="0"/>
              <a:t>First few rows of </a:t>
            </a:r>
            <a:r>
              <a:rPr lang="en-US" sz="1800" b="1" dirty="0"/>
              <a:t>one hot encoding </a:t>
            </a:r>
            <a:r>
              <a:rPr lang="en-US" sz="1800" dirty="0"/>
              <a:t>the neighborhood for each station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37</a:t>
            </a:fld>
            <a:endParaRPr lang="en-US" dirty="0"/>
          </a:p>
        </p:txBody>
      </p:sp>
      <p:pic>
        <p:nvPicPr>
          <p:cNvPr id="5" name="Picture 4" descr="A picture containing calendar&#10;&#10;Description automatically generated">
            <a:extLst>
              <a:ext uri="{FF2B5EF4-FFF2-40B4-BE49-F238E27FC236}">
                <a16:creationId xmlns:a16="http://schemas.microsoft.com/office/drawing/2014/main" id="{99D9B7F2-CA92-4110-98F7-014DB3238557}"/>
              </a:ext>
            </a:extLst>
          </p:cNvPr>
          <p:cNvPicPr>
            <a:picLocks noChangeAspect="1"/>
          </p:cNvPicPr>
          <p:nvPr/>
        </p:nvPicPr>
        <p:blipFill rotWithShape="1">
          <a:blip r:embed="rId3"/>
          <a:srcRect r="299" b="23321"/>
          <a:stretch/>
        </p:blipFill>
        <p:spPr>
          <a:xfrm>
            <a:off x="355351" y="1199987"/>
            <a:ext cx="10451433" cy="4178635"/>
          </a:xfrm>
          <a:prstGeom prst="rect">
            <a:avLst/>
          </a:prstGeom>
        </p:spPr>
      </p:pic>
      <p:sp>
        <p:nvSpPr>
          <p:cNvPr id="7" name="TextBox 6">
            <a:extLst>
              <a:ext uri="{FF2B5EF4-FFF2-40B4-BE49-F238E27FC236}">
                <a16:creationId xmlns:a16="http://schemas.microsoft.com/office/drawing/2014/main" id="{64E1BB05-B849-4D20-9CBC-E72B7720606E}"/>
              </a:ext>
            </a:extLst>
          </p:cNvPr>
          <p:cNvSpPr txBox="1"/>
          <p:nvPr/>
        </p:nvSpPr>
        <p:spPr>
          <a:xfrm>
            <a:off x="355351" y="5534525"/>
            <a:ext cx="10451433" cy="646331"/>
          </a:xfrm>
          <a:prstGeom prst="rect">
            <a:avLst/>
          </a:prstGeom>
          <a:noFill/>
        </p:spPr>
        <p:txBody>
          <a:bodyPr wrap="square" rtlCol="0">
            <a:spAutoFit/>
          </a:bodyPr>
          <a:lstStyle/>
          <a:p>
            <a:r>
              <a:rPr lang="en-US" dirty="0"/>
              <a:t>Documentation on how to use Square API to explore nearby venues given the neighborhood’s coordinates (latitude and longitude): </a:t>
            </a:r>
            <a:r>
              <a:rPr lang="en-US" dirty="0">
                <a:solidFill>
                  <a:schemeClr val="accent5">
                    <a:lumMod val="25000"/>
                    <a:lumOff val="75000"/>
                  </a:schemeClr>
                </a:solidFill>
              </a:rPr>
              <a:t>https://developer.foursquare.com/docs/api-reference/venues/explore/</a:t>
            </a:r>
          </a:p>
        </p:txBody>
      </p:sp>
    </p:spTree>
    <p:extLst>
      <p:ext uri="{BB962C8B-B14F-4D97-AF65-F5344CB8AC3E}">
        <p14:creationId xmlns:p14="http://schemas.microsoft.com/office/powerpoint/2010/main" val="271271816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37528"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a:p>
            <a:pPr>
              <a:buFont typeface="Wingdings" panose="05000000000000000000" pitchFamily="2" charset="2"/>
              <a:buChar char="v"/>
            </a:pPr>
            <a:r>
              <a:rPr lang="en-US" sz="1800" b="1" dirty="0"/>
              <a:t>OBJECTIVES</a:t>
            </a:r>
            <a:r>
              <a:rPr lang="en-US" sz="1800" dirty="0"/>
              <a:t>:</a:t>
            </a:r>
          </a:p>
          <a:p>
            <a:pPr lvl="1">
              <a:buFont typeface="Wingdings" panose="05000000000000000000" pitchFamily="2" charset="2"/>
              <a:buChar char="§"/>
            </a:pPr>
            <a:r>
              <a:rPr lang="en-US" sz="1600" dirty="0"/>
              <a:t>Build predictive models using data gathered from the internet.</a:t>
            </a:r>
          </a:p>
          <a:p>
            <a:pPr lvl="1">
              <a:buFont typeface="Wingdings" panose="05000000000000000000" pitchFamily="2" charset="2"/>
              <a:buChar char="§"/>
            </a:pPr>
            <a:r>
              <a:rPr lang="en-US" sz="1600" dirty="0"/>
              <a:t>Conclude the best model ready for production.</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4</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571385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Placeholder 9">
            <a:extLst>
              <a:ext uri="{FF2B5EF4-FFF2-40B4-BE49-F238E27FC236}">
                <a16:creationId xmlns:a16="http://schemas.microsoft.com/office/drawing/2014/main" id="{255FA470-23EB-4512-8FFB-28DDAB08B002}"/>
              </a:ext>
            </a:extLst>
          </p:cNvPr>
          <p:cNvSpPr>
            <a:spLocks noGrp="1"/>
          </p:cNvSpPr>
          <p:nvPr>
            <p:ph type="body" sz="quarter" idx="16"/>
          </p:nvPr>
        </p:nvSpPr>
        <p:spPr>
          <a:xfrm>
            <a:off x="6298095" y="268365"/>
            <a:ext cx="3866984" cy="735886"/>
          </a:xfrm>
        </p:spPr>
        <p:txBody>
          <a:bodyPr/>
          <a:lstStyle/>
          <a:p>
            <a:r>
              <a:rPr lang="en-US" sz="3000" dirty="0">
                <a:latin typeface="Bahnschrift SemiBold" panose="020B0502040204020203" pitchFamily="34" charset="0"/>
              </a:rPr>
              <a:t>INTRODUCTION</a:t>
            </a:r>
          </a:p>
        </p:txBody>
      </p:sp>
      <p:sp>
        <p:nvSpPr>
          <p:cNvPr id="9" name="Content Placeholder 8">
            <a:extLst>
              <a:ext uri="{FF2B5EF4-FFF2-40B4-BE49-F238E27FC236}">
                <a16:creationId xmlns:a16="http://schemas.microsoft.com/office/drawing/2014/main" id="{256319DF-036A-473B-95D3-C5F6FF849FD4}"/>
              </a:ext>
            </a:extLst>
          </p:cNvPr>
          <p:cNvSpPr>
            <a:spLocks noGrp="1"/>
          </p:cNvSpPr>
          <p:nvPr>
            <p:ph idx="1"/>
          </p:nvPr>
        </p:nvSpPr>
        <p:spPr>
          <a:xfrm>
            <a:off x="5737528" y="1168452"/>
            <a:ext cx="5927036" cy="5299851"/>
          </a:xfrm>
        </p:spPr>
        <p:txBody>
          <a:bodyPr>
            <a:normAutofit/>
          </a:bodyPr>
          <a:lstStyle/>
          <a:p>
            <a:pPr>
              <a:buFont typeface="Wingdings" panose="05000000000000000000" pitchFamily="2" charset="2"/>
              <a:buChar char="v"/>
            </a:pPr>
            <a:r>
              <a:rPr lang="en-US" sz="2000" b="1" dirty="0"/>
              <a:t>MOTIVATION</a:t>
            </a:r>
            <a:r>
              <a:rPr lang="en-US" dirty="0"/>
              <a:t>:</a:t>
            </a:r>
          </a:p>
          <a:p>
            <a:pPr lvl="1">
              <a:buFont typeface="Wingdings" panose="05000000000000000000" pitchFamily="2" charset="2"/>
              <a:buChar char="§"/>
            </a:pPr>
            <a:r>
              <a:rPr lang="en-US" sz="1600" dirty="0"/>
              <a:t>Buy and sell used cars is always a big decision.</a:t>
            </a:r>
          </a:p>
          <a:p>
            <a:pPr lvl="1">
              <a:buFont typeface="Wingdings" panose="05000000000000000000" pitchFamily="2" charset="2"/>
              <a:buChar char="§"/>
            </a:pPr>
            <a:r>
              <a:rPr lang="en-US" sz="1600" dirty="0"/>
              <a:t>Create the tools to predict the as closest car’s price as possible.</a:t>
            </a:r>
          </a:p>
          <a:p>
            <a:pPr>
              <a:buFont typeface="Wingdings" panose="05000000000000000000" pitchFamily="2" charset="2"/>
              <a:buChar char="v"/>
            </a:pPr>
            <a:r>
              <a:rPr lang="en-US" sz="1800" b="1" dirty="0"/>
              <a:t>OBJECTIVES</a:t>
            </a:r>
            <a:r>
              <a:rPr lang="en-US" sz="1800" dirty="0"/>
              <a:t>:</a:t>
            </a:r>
          </a:p>
          <a:p>
            <a:pPr lvl="1">
              <a:buFont typeface="Wingdings" panose="05000000000000000000" pitchFamily="2" charset="2"/>
              <a:buChar char="§"/>
            </a:pPr>
            <a:r>
              <a:rPr lang="en-US" sz="1600" dirty="0"/>
              <a:t>Build predictive models using data gathered from the internet.</a:t>
            </a:r>
          </a:p>
          <a:p>
            <a:pPr lvl="1">
              <a:buFont typeface="Wingdings" panose="05000000000000000000" pitchFamily="2" charset="2"/>
              <a:buChar char="§"/>
            </a:pPr>
            <a:r>
              <a:rPr lang="en-US" sz="1600" dirty="0"/>
              <a:t>Conclude the best model ready for production.</a:t>
            </a:r>
          </a:p>
          <a:p>
            <a:pPr>
              <a:buFont typeface="Wingdings" panose="05000000000000000000" pitchFamily="2" charset="2"/>
              <a:buChar char="v"/>
            </a:pPr>
            <a:r>
              <a:rPr lang="en-US" sz="1800" b="1" dirty="0"/>
              <a:t>GOALS</a:t>
            </a:r>
            <a:r>
              <a:rPr lang="en-US" sz="1800" dirty="0"/>
              <a:t>:</a:t>
            </a:r>
          </a:p>
          <a:p>
            <a:pPr lvl="1">
              <a:buFont typeface="Wingdings" panose="05000000000000000000" pitchFamily="2" charset="2"/>
              <a:buChar char="§"/>
            </a:pPr>
            <a:r>
              <a:rPr lang="en-US" sz="1600" dirty="0"/>
              <a:t>Write the web app and deploy the model to the cloud.</a:t>
            </a:r>
          </a:p>
        </p:txBody>
      </p:sp>
      <p:sp>
        <p:nvSpPr>
          <p:cNvPr id="4" name="Slide Number Placeholder 3">
            <a:extLst>
              <a:ext uri="{FF2B5EF4-FFF2-40B4-BE49-F238E27FC236}">
                <a16:creationId xmlns:a16="http://schemas.microsoft.com/office/drawing/2014/main" id="{A4BADA18-8F0E-4249-A144-6CB8259BA65B}"/>
              </a:ext>
            </a:extLst>
          </p:cNvPr>
          <p:cNvSpPr>
            <a:spLocks noGrp="1"/>
          </p:cNvSpPr>
          <p:nvPr>
            <p:ph type="sldNum" sz="quarter" idx="4"/>
          </p:nvPr>
        </p:nvSpPr>
        <p:spPr/>
        <p:txBody>
          <a:bodyPr/>
          <a:lstStyle/>
          <a:p>
            <a:fld id="{8C2E478F-E849-4A8C-AF1F-CBCC78A7CBFA}" type="slidenum">
              <a:rPr lang="en-US" smtClean="0"/>
              <a:t>5</a:t>
            </a:fld>
            <a:endParaRPr lang="en-US" dirty="0"/>
          </a:p>
        </p:txBody>
      </p:sp>
      <p:pic>
        <p:nvPicPr>
          <p:cNvPr id="6" name="Picture Placeholder 5" descr="A picture containing ground, outdoor, red, transport&#10;&#10;Description automatically generated">
            <a:extLst>
              <a:ext uri="{FF2B5EF4-FFF2-40B4-BE49-F238E27FC236}">
                <a16:creationId xmlns:a16="http://schemas.microsoft.com/office/drawing/2014/main" id="{473BF12C-E0CC-4250-AB55-54A566DBA573}"/>
              </a:ext>
            </a:extLst>
          </p:cNvPr>
          <p:cNvPicPr>
            <a:picLocks noGrp="1" noChangeAspect="1"/>
          </p:cNvPicPr>
          <p:nvPr>
            <p:ph type="pic" sz="quarter" idx="14"/>
          </p:nvPr>
        </p:nvPicPr>
        <p:blipFill>
          <a:blip r:embed="rId3"/>
          <a:srcRect t="8122" b="8122"/>
          <a:stretch>
            <a:fillRect/>
          </a:stretch>
        </p:blipFill>
        <p:spPr/>
      </p:pic>
    </p:spTree>
    <p:extLst>
      <p:ext uri="{BB962C8B-B14F-4D97-AF65-F5344CB8AC3E}">
        <p14:creationId xmlns:p14="http://schemas.microsoft.com/office/powerpoint/2010/main" val="1895083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a:latin typeface="Bahnschrift SemiBold" panose="020B0502040204020203" pitchFamily="34" charset="0"/>
              </a:rPr>
              <a:t>methodology</a:t>
            </a:r>
            <a:endParaRPr lang="en-US" sz="3000" dirty="0">
              <a:latin typeface="Bahnschrift SemiBold" panose="020B0502040204020203" pitchFamily="34" charset="0"/>
            </a:endParaRP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94735" y="1455175"/>
            <a:ext cx="9234488" cy="5120554"/>
          </a:xfrm>
        </p:spPr>
        <p:txBody>
          <a:bodyPr/>
          <a:lstStyle/>
          <a:p>
            <a:pPr marL="457200" indent="-457200" algn="l">
              <a:buFont typeface="Wingdings" panose="05000000000000000000" pitchFamily="2" charset="2"/>
              <a:buChar char="v"/>
            </a:pPr>
            <a:r>
              <a:rPr lang="en-US" sz="3400" b="1" dirty="0"/>
              <a:t>Data source</a:t>
            </a:r>
            <a:r>
              <a:rPr lang="en-US" dirty="0"/>
              <a:t>:</a:t>
            </a:r>
          </a:p>
          <a:p>
            <a:pPr marL="1143000" lvl="1" indent="-457200">
              <a:buFont typeface="Wingdings" panose="05000000000000000000" pitchFamily="2" charset="2"/>
              <a:buChar char="v"/>
            </a:pPr>
            <a:r>
              <a:rPr lang="en-US" sz="2400" dirty="0"/>
              <a:t>Scrape from cars.com</a:t>
            </a:r>
          </a:p>
        </p:txBody>
      </p:sp>
    </p:spTree>
    <p:extLst>
      <p:ext uri="{BB962C8B-B14F-4D97-AF65-F5344CB8AC3E}">
        <p14:creationId xmlns:p14="http://schemas.microsoft.com/office/powerpoint/2010/main" val="839779156"/>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a:latin typeface="Bahnschrift SemiBold" panose="020B0502040204020203" pitchFamily="34" charset="0"/>
              </a:rPr>
              <a:t>methodology</a:t>
            </a:r>
            <a:endParaRPr lang="en-US" sz="3000" dirty="0">
              <a:latin typeface="Bahnschrift SemiBold" panose="020B0502040204020203" pitchFamily="34" charset="0"/>
            </a:endParaRPr>
          </a:p>
        </p:txBody>
      </p:sp>
      <p:sp>
        <p:nvSpPr>
          <p:cNvPr id="2" name="Text Placeholder 1">
            <a:extLst>
              <a:ext uri="{FF2B5EF4-FFF2-40B4-BE49-F238E27FC236}">
                <a16:creationId xmlns:a16="http://schemas.microsoft.com/office/drawing/2014/main" id="{DAF72BBC-FC90-4B63-96CA-ABED853DBAD0}"/>
              </a:ext>
            </a:extLst>
          </p:cNvPr>
          <p:cNvSpPr>
            <a:spLocks noGrp="1"/>
          </p:cNvSpPr>
          <p:nvPr>
            <p:ph type="body" sz="quarter" idx="11"/>
          </p:nvPr>
        </p:nvSpPr>
        <p:spPr>
          <a:xfrm>
            <a:off x="894735" y="1455175"/>
            <a:ext cx="9234488" cy="5120554"/>
          </a:xfrm>
        </p:spPr>
        <p:txBody>
          <a:bodyPr/>
          <a:lstStyle/>
          <a:p>
            <a:pPr marL="457200" indent="-457200" algn="l">
              <a:buFont typeface="Wingdings" panose="05000000000000000000" pitchFamily="2" charset="2"/>
              <a:buChar char="v"/>
            </a:pPr>
            <a:r>
              <a:rPr lang="en-US" sz="3400" b="1" dirty="0"/>
              <a:t>Data source</a:t>
            </a:r>
            <a:r>
              <a:rPr lang="en-US" dirty="0"/>
              <a:t>:</a:t>
            </a:r>
          </a:p>
          <a:p>
            <a:pPr marL="1143000" lvl="1" indent="-457200">
              <a:buFont typeface="Wingdings" panose="05000000000000000000" pitchFamily="2" charset="2"/>
              <a:buChar char="v"/>
            </a:pPr>
            <a:r>
              <a:rPr lang="en-US" sz="2400" dirty="0"/>
              <a:t>Scrape from cars.com</a:t>
            </a:r>
          </a:p>
          <a:p>
            <a:pPr marL="457200" indent="-457200" algn="l">
              <a:buFont typeface="Wingdings" panose="05000000000000000000" pitchFamily="2" charset="2"/>
              <a:buChar char="v"/>
            </a:pPr>
            <a:r>
              <a:rPr lang="en-US" sz="3400" b="1" dirty="0"/>
              <a:t>Tools</a:t>
            </a:r>
            <a:r>
              <a:rPr lang="en-US" dirty="0"/>
              <a:t>:</a:t>
            </a:r>
          </a:p>
          <a:p>
            <a:pPr marL="1143000" lvl="1" indent="-457200">
              <a:buFont typeface="Wingdings" panose="05000000000000000000" pitchFamily="2" charset="2"/>
              <a:buChar char="v"/>
            </a:pPr>
            <a:r>
              <a:rPr lang="en-US" sz="2400" dirty="0" err="1"/>
              <a:t>Numpy</a:t>
            </a:r>
            <a:r>
              <a:rPr lang="en-US" sz="2400" dirty="0"/>
              <a:t> and Pandas</a:t>
            </a:r>
          </a:p>
          <a:p>
            <a:pPr marL="1143000" lvl="1" indent="-457200">
              <a:buFont typeface="Wingdings" panose="05000000000000000000" pitchFamily="2" charset="2"/>
              <a:buChar char="v"/>
            </a:pPr>
            <a:r>
              <a:rPr lang="en-US" sz="2400" dirty="0"/>
              <a:t>Matplotlib and Seaborn</a:t>
            </a:r>
          </a:p>
          <a:p>
            <a:pPr marL="1143000" lvl="1" indent="-457200">
              <a:buFont typeface="Wingdings" panose="05000000000000000000" pitchFamily="2" charset="2"/>
              <a:buChar char="v"/>
            </a:pPr>
            <a:r>
              <a:rPr lang="en-US" sz="2400" dirty="0"/>
              <a:t>Scikit-learn and </a:t>
            </a:r>
            <a:r>
              <a:rPr lang="en-US" sz="2400" dirty="0" err="1"/>
              <a:t>XGBoost</a:t>
            </a:r>
            <a:endParaRPr lang="en-US" sz="2400" dirty="0"/>
          </a:p>
          <a:p>
            <a:pPr marL="1143000" lvl="1" indent="-457200">
              <a:buFont typeface="Wingdings" panose="05000000000000000000" pitchFamily="2" charset="2"/>
              <a:buChar char="v"/>
            </a:pPr>
            <a:r>
              <a:rPr lang="en-US" sz="2400" dirty="0" err="1"/>
              <a:t>Streamlit</a:t>
            </a:r>
            <a:r>
              <a:rPr lang="en-US" sz="2400" dirty="0"/>
              <a:t> and Heroku</a:t>
            </a:r>
          </a:p>
        </p:txBody>
      </p:sp>
      <p:pic>
        <p:nvPicPr>
          <p:cNvPr id="12" name="Picture 11" descr="Chart, radar chart&#10;&#10;Description automatically generated">
            <a:extLst>
              <a:ext uri="{FF2B5EF4-FFF2-40B4-BE49-F238E27FC236}">
                <a16:creationId xmlns:a16="http://schemas.microsoft.com/office/drawing/2014/main" id="{BF3F063B-AF83-4191-9F29-03514E5AA486}"/>
              </a:ext>
            </a:extLst>
          </p:cNvPr>
          <p:cNvPicPr>
            <a:picLocks noChangeAspect="1"/>
          </p:cNvPicPr>
          <p:nvPr/>
        </p:nvPicPr>
        <p:blipFill>
          <a:blip r:embed="rId5"/>
          <a:stretch>
            <a:fillRect/>
          </a:stretch>
        </p:blipFill>
        <p:spPr>
          <a:xfrm>
            <a:off x="6255790" y="2766392"/>
            <a:ext cx="941908" cy="941908"/>
          </a:xfrm>
          <a:prstGeom prst="rect">
            <a:avLst/>
          </a:prstGeom>
        </p:spPr>
      </p:pic>
      <p:pic>
        <p:nvPicPr>
          <p:cNvPr id="14" name="Picture 13" descr="A picture containing clipart&#10;&#10;Description automatically generated">
            <a:extLst>
              <a:ext uri="{FF2B5EF4-FFF2-40B4-BE49-F238E27FC236}">
                <a16:creationId xmlns:a16="http://schemas.microsoft.com/office/drawing/2014/main" id="{080D37E2-5504-4388-8709-2187F4B113FE}"/>
              </a:ext>
            </a:extLst>
          </p:cNvPr>
          <p:cNvPicPr>
            <a:picLocks noChangeAspect="1"/>
          </p:cNvPicPr>
          <p:nvPr/>
        </p:nvPicPr>
        <p:blipFill>
          <a:blip r:embed="rId6"/>
          <a:stretch>
            <a:fillRect/>
          </a:stretch>
        </p:blipFill>
        <p:spPr>
          <a:xfrm>
            <a:off x="6238562" y="1451378"/>
            <a:ext cx="1359673" cy="849795"/>
          </a:xfrm>
          <a:prstGeom prst="rect">
            <a:avLst/>
          </a:prstGeom>
        </p:spPr>
      </p:pic>
      <p:pic>
        <p:nvPicPr>
          <p:cNvPr id="22" name="Graphic 21">
            <a:extLst>
              <a:ext uri="{FF2B5EF4-FFF2-40B4-BE49-F238E27FC236}">
                <a16:creationId xmlns:a16="http://schemas.microsoft.com/office/drawing/2014/main" id="{9CF6E140-F75C-404E-B2E6-C383DB88BF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817364" y="2820328"/>
            <a:ext cx="2311859" cy="663024"/>
          </a:xfrm>
          <a:prstGeom prst="rect">
            <a:avLst/>
          </a:prstGeom>
        </p:spPr>
      </p:pic>
      <p:pic>
        <p:nvPicPr>
          <p:cNvPr id="26" name="Graphic 25">
            <a:extLst>
              <a:ext uri="{FF2B5EF4-FFF2-40B4-BE49-F238E27FC236}">
                <a16:creationId xmlns:a16="http://schemas.microsoft.com/office/drawing/2014/main" id="{8C226B22-26FC-4E5C-B439-2D6187C106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8403311" y="1534433"/>
            <a:ext cx="1725912" cy="683684"/>
          </a:xfrm>
          <a:prstGeom prst="rect">
            <a:avLst/>
          </a:prstGeom>
        </p:spPr>
      </p:pic>
      <p:pic>
        <p:nvPicPr>
          <p:cNvPr id="4" name="Picture 3" descr="Chart&#10;&#10;Description automatically generated with medium confidence">
            <a:extLst>
              <a:ext uri="{FF2B5EF4-FFF2-40B4-BE49-F238E27FC236}">
                <a16:creationId xmlns:a16="http://schemas.microsoft.com/office/drawing/2014/main" id="{6B2D1AB1-AE11-4056-90D5-3A2E593783BE}"/>
              </a:ext>
            </a:extLst>
          </p:cNvPr>
          <p:cNvPicPr>
            <a:picLocks noChangeAspect="1"/>
          </p:cNvPicPr>
          <p:nvPr/>
        </p:nvPicPr>
        <p:blipFill>
          <a:blip r:embed="rId11"/>
          <a:stretch>
            <a:fillRect/>
          </a:stretch>
        </p:blipFill>
        <p:spPr>
          <a:xfrm>
            <a:off x="6255790" y="5299794"/>
            <a:ext cx="3873433" cy="1121399"/>
          </a:xfrm>
          <a:prstGeom prst="rect">
            <a:avLst/>
          </a:prstGeom>
        </p:spPr>
      </p:pic>
      <p:pic>
        <p:nvPicPr>
          <p:cNvPr id="9" name="Picture 8" descr="Logo&#10;&#10;Description automatically generated">
            <a:extLst>
              <a:ext uri="{FF2B5EF4-FFF2-40B4-BE49-F238E27FC236}">
                <a16:creationId xmlns:a16="http://schemas.microsoft.com/office/drawing/2014/main" id="{1CF2C5D6-021D-4DAF-8340-E91A5EA59E15}"/>
              </a:ext>
            </a:extLst>
          </p:cNvPr>
          <p:cNvPicPr>
            <a:picLocks noChangeAspect="1"/>
          </p:cNvPicPr>
          <p:nvPr/>
        </p:nvPicPr>
        <p:blipFill>
          <a:blip r:embed="rId12"/>
          <a:stretch>
            <a:fillRect/>
          </a:stretch>
        </p:blipFill>
        <p:spPr>
          <a:xfrm>
            <a:off x="8403311" y="4081631"/>
            <a:ext cx="1677031" cy="981152"/>
          </a:xfrm>
          <a:prstGeom prst="rect">
            <a:avLst/>
          </a:prstGeom>
        </p:spPr>
      </p:pic>
      <p:pic>
        <p:nvPicPr>
          <p:cNvPr id="13" name="Picture 12" descr="Text&#10;&#10;Description automatically generated with medium confidence">
            <a:extLst>
              <a:ext uri="{FF2B5EF4-FFF2-40B4-BE49-F238E27FC236}">
                <a16:creationId xmlns:a16="http://schemas.microsoft.com/office/drawing/2014/main" id="{560F994A-3E1E-400E-87E9-BB2A1275C993}"/>
              </a:ext>
            </a:extLst>
          </p:cNvPr>
          <p:cNvPicPr>
            <a:picLocks noChangeAspect="1"/>
          </p:cNvPicPr>
          <p:nvPr/>
        </p:nvPicPr>
        <p:blipFill>
          <a:blip r:embed="rId13"/>
          <a:stretch>
            <a:fillRect/>
          </a:stretch>
        </p:blipFill>
        <p:spPr>
          <a:xfrm>
            <a:off x="6255790" y="4152116"/>
            <a:ext cx="1456963" cy="809424"/>
          </a:xfrm>
          <a:prstGeom prst="rect">
            <a:avLst/>
          </a:prstGeom>
        </p:spPr>
      </p:pic>
    </p:spTree>
    <p:extLst>
      <p:ext uri="{BB962C8B-B14F-4D97-AF65-F5344CB8AC3E}">
        <p14:creationId xmlns:p14="http://schemas.microsoft.com/office/powerpoint/2010/main" val="33713109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455088" y="1473717"/>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Data Scraping and Preparation</a:t>
            </a:r>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Use </a:t>
            </a:r>
            <a:r>
              <a:rPr lang="en-US" sz="2200" b="1" dirty="0" err="1"/>
              <a:t>BeaufulSoup</a:t>
            </a:r>
            <a:r>
              <a:rPr lang="en-US" sz="2200" b="1" dirty="0"/>
              <a:t> to scrape data from cars.com</a:t>
            </a:r>
          </a:p>
          <a:p>
            <a:pPr marL="285750" indent="-285750">
              <a:buFont typeface="Arial" panose="020B0604020202020204" pitchFamily="34" charset="0"/>
              <a:buChar char="•"/>
            </a:pPr>
            <a:r>
              <a:rPr lang="en-US" sz="2200" b="1" dirty="0"/>
              <a:t>Clean the data to be ready for EDA</a:t>
            </a:r>
          </a:p>
        </p:txBody>
      </p:sp>
    </p:spTree>
    <p:extLst>
      <p:ext uri="{BB962C8B-B14F-4D97-AF65-F5344CB8AC3E}">
        <p14:creationId xmlns:p14="http://schemas.microsoft.com/office/powerpoint/2010/main" val="4285649308"/>
      </p:ext>
    </p:extLst>
  </p:cSld>
  <p:clrMapOvr>
    <a:masterClrMapping/>
  </p:clrMapOvr>
  <mc:AlternateContent xmlns:mc="http://schemas.openxmlformats.org/markup-compatibility/2006">
    <mc:Choice xmlns:p14="http://schemas.microsoft.com/office/powerpoint/2010/main" Requires="p14">
      <p:transition spd="slow">
        <p14:reveal/>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Placeholder 7" descr="close up of computer code">
            <a:extLst>
              <a:ext uri="{FF2B5EF4-FFF2-40B4-BE49-F238E27FC236}">
                <a16:creationId xmlns:a16="http://schemas.microsoft.com/office/drawing/2014/main" id="{1D5DB266-C804-437C-AED7-3D057820D244}"/>
              </a:ext>
            </a:extLst>
          </p:cNvPr>
          <p:cNvPicPr>
            <a:picLocks noGrp="1" noChangeAspect="1"/>
          </p:cNvPicPr>
          <p:nvPr>
            <p:ph type="pic" sz="quarter" idx="10"/>
          </p:nvPr>
        </p:nvPicPr>
        <p:blipFill rotWithShape="1">
          <a:blip r:embed="rId3">
            <a:alphaModFix amt="35000"/>
            <a:extLst>
              <a:ext uri="{BEBA8EAE-BF5A-486C-A8C5-ECC9F3942E4B}">
                <a14:imgProps xmlns:a14="http://schemas.microsoft.com/office/drawing/2010/main">
                  <a14:imgLayer r:embed="rId4">
                    <a14:imgEffect>
                      <a14:saturation sat="0"/>
                    </a14:imgEffect>
                  </a14:imgLayer>
                </a14:imgProps>
              </a:ext>
            </a:extLst>
          </a:blip>
          <a:srcRect t="7813" b="7813"/>
          <a:stretch/>
        </p:blipFill>
        <p:spPr/>
      </p:pic>
      <p:sp>
        <p:nvSpPr>
          <p:cNvPr id="5" name="Title 4">
            <a:extLst>
              <a:ext uri="{FF2B5EF4-FFF2-40B4-BE49-F238E27FC236}">
                <a16:creationId xmlns:a16="http://schemas.microsoft.com/office/drawing/2014/main" id="{14AB6F96-E5E8-4B40-A18C-2D078D1C2D4F}"/>
              </a:ext>
            </a:extLst>
          </p:cNvPr>
          <p:cNvSpPr>
            <a:spLocks noGrp="1"/>
          </p:cNvSpPr>
          <p:nvPr>
            <p:ph type="title"/>
          </p:nvPr>
        </p:nvSpPr>
        <p:spPr>
          <a:xfrm>
            <a:off x="894735" y="452798"/>
            <a:ext cx="3945194" cy="664123"/>
          </a:xfrm>
        </p:spPr>
        <p:txBody>
          <a:bodyPr>
            <a:noAutofit/>
          </a:bodyPr>
          <a:lstStyle/>
          <a:p>
            <a:r>
              <a:rPr lang="en-US" sz="3000" dirty="0">
                <a:latin typeface="Bahnschrift SemiBold" panose="020B0502040204020203" pitchFamily="34" charset="0"/>
              </a:rPr>
              <a:t>methodology</a:t>
            </a:r>
          </a:p>
        </p:txBody>
      </p:sp>
      <p:sp>
        <p:nvSpPr>
          <p:cNvPr id="4" name="Rectangle: Rounded Corners 3">
            <a:extLst>
              <a:ext uri="{FF2B5EF4-FFF2-40B4-BE49-F238E27FC236}">
                <a16:creationId xmlns:a16="http://schemas.microsoft.com/office/drawing/2014/main" id="{59D6DFE4-6197-447F-9513-7DD0D4E9D5E4}"/>
              </a:ext>
            </a:extLst>
          </p:cNvPr>
          <p:cNvSpPr/>
          <p:nvPr/>
        </p:nvSpPr>
        <p:spPr>
          <a:xfrm>
            <a:off x="1455088" y="1473717"/>
            <a:ext cx="2206274" cy="825048"/>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000" dirty="0">
                <a:latin typeface="Bahnschrift SemiBold" panose="020B0502040204020203" pitchFamily="34" charset="0"/>
              </a:rPr>
              <a:t>Data Scraping and Preparation</a:t>
            </a:r>
          </a:p>
        </p:txBody>
      </p:sp>
      <p:sp>
        <p:nvSpPr>
          <p:cNvPr id="18" name="Rectangle: Rounded Corners 17">
            <a:extLst>
              <a:ext uri="{FF2B5EF4-FFF2-40B4-BE49-F238E27FC236}">
                <a16:creationId xmlns:a16="http://schemas.microsoft.com/office/drawing/2014/main" id="{61F4F74B-523B-43B2-A318-3DCF58221D9F}"/>
              </a:ext>
            </a:extLst>
          </p:cNvPr>
          <p:cNvSpPr/>
          <p:nvPr/>
        </p:nvSpPr>
        <p:spPr>
          <a:xfrm>
            <a:off x="1375576" y="3125856"/>
            <a:ext cx="2206274" cy="954223"/>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2600" dirty="0">
                <a:latin typeface="Bahnschrift SemiBold" panose="020B0502040204020203" pitchFamily="34" charset="0"/>
              </a:rPr>
              <a:t>Exploratory Analysis</a:t>
            </a:r>
          </a:p>
        </p:txBody>
      </p:sp>
      <p:sp>
        <p:nvSpPr>
          <p:cNvPr id="6" name="Arrow: Down 5">
            <a:extLst>
              <a:ext uri="{FF2B5EF4-FFF2-40B4-BE49-F238E27FC236}">
                <a16:creationId xmlns:a16="http://schemas.microsoft.com/office/drawing/2014/main" id="{248B30DF-3405-474A-BE9A-B09F10FD056B}"/>
              </a:ext>
            </a:extLst>
          </p:cNvPr>
          <p:cNvSpPr/>
          <p:nvPr/>
        </p:nvSpPr>
        <p:spPr>
          <a:xfrm>
            <a:off x="2367394" y="2348682"/>
            <a:ext cx="381662" cy="727257"/>
          </a:xfrm>
          <a:prstGeom prst="downArrow">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3D50AD2-2BED-4A79-AD8E-6D6F60A53794}"/>
              </a:ext>
            </a:extLst>
          </p:cNvPr>
          <p:cNvSpPr txBox="1"/>
          <p:nvPr/>
        </p:nvSpPr>
        <p:spPr>
          <a:xfrm>
            <a:off x="4129375" y="1507996"/>
            <a:ext cx="6528021" cy="769441"/>
          </a:xfrm>
          <a:prstGeom prst="rect">
            <a:avLst/>
          </a:prstGeom>
          <a:noFill/>
        </p:spPr>
        <p:txBody>
          <a:bodyPr wrap="square" rtlCol="0">
            <a:spAutoFit/>
          </a:bodyPr>
          <a:lstStyle/>
          <a:p>
            <a:pPr marL="285750" indent="-285750">
              <a:buFont typeface="Arial" panose="020B0604020202020204" pitchFamily="34" charset="0"/>
              <a:buChar char="•"/>
            </a:pPr>
            <a:r>
              <a:rPr lang="en-US" sz="2200" b="1" dirty="0"/>
              <a:t>Use </a:t>
            </a:r>
            <a:r>
              <a:rPr lang="en-US" sz="2200" b="1" dirty="0" err="1"/>
              <a:t>BeaufulSoup</a:t>
            </a:r>
            <a:r>
              <a:rPr lang="en-US" sz="2200" b="1" dirty="0"/>
              <a:t> to scrape data from cars.com</a:t>
            </a:r>
          </a:p>
          <a:p>
            <a:pPr marL="285750" indent="-285750">
              <a:buFont typeface="Arial" panose="020B0604020202020204" pitchFamily="34" charset="0"/>
              <a:buChar char="•"/>
            </a:pPr>
            <a:r>
              <a:rPr lang="en-US" sz="2200" b="1" dirty="0"/>
              <a:t>Clean the data to be ready for EDA</a:t>
            </a:r>
          </a:p>
        </p:txBody>
      </p:sp>
      <p:sp>
        <p:nvSpPr>
          <p:cNvPr id="23" name="TextBox 22">
            <a:extLst>
              <a:ext uri="{FF2B5EF4-FFF2-40B4-BE49-F238E27FC236}">
                <a16:creationId xmlns:a16="http://schemas.microsoft.com/office/drawing/2014/main" id="{A48829F3-1005-44B5-A213-850FBBB6B88A}"/>
              </a:ext>
            </a:extLst>
          </p:cNvPr>
          <p:cNvSpPr txBox="1"/>
          <p:nvPr/>
        </p:nvSpPr>
        <p:spPr>
          <a:xfrm>
            <a:off x="4206517" y="3163467"/>
            <a:ext cx="6528021" cy="1107996"/>
          </a:xfrm>
          <a:prstGeom prst="rect">
            <a:avLst/>
          </a:prstGeom>
          <a:noFill/>
        </p:spPr>
        <p:txBody>
          <a:bodyPr wrap="square" rtlCol="0">
            <a:spAutoFit/>
          </a:bodyPr>
          <a:lstStyle/>
          <a:p>
            <a:pPr marL="285750" indent="-285750">
              <a:buFont typeface="Arial" panose="020B0604020202020204" pitchFamily="34" charset="0"/>
              <a:buChar char="•"/>
            </a:pPr>
            <a:r>
              <a:rPr lang="en-US" sz="2200" b="1" dirty="0"/>
              <a:t>Exploratory Data Analysis</a:t>
            </a:r>
          </a:p>
          <a:p>
            <a:pPr marL="285750" indent="-285750">
              <a:buFont typeface="Arial" panose="020B0604020202020204" pitchFamily="34" charset="0"/>
              <a:buChar char="•"/>
            </a:pPr>
            <a:r>
              <a:rPr lang="en-US" sz="2200" b="1" dirty="0"/>
              <a:t>Look at the features’ correlations for insights before modeling.</a:t>
            </a:r>
          </a:p>
        </p:txBody>
      </p:sp>
    </p:spTree>
    <p:extLst>
      <p:ext uri="{BB962C8B-B14F-4D97-AF65-F5344CB8AC3E}">
        <p14:creationId xmlns:p14="http://schemas.microsoft.com/office/powerpoint/2010/main" val="3514841124"/>
      </p:ext>
    </p:extLst>
  </p:cSld>
  <p:clrMapOvr>
    <a:masterClrMapping/>
  </p:clrMapOvr>
</p:sld>
</file>

<file path=ppt/theme/theme1.xml><?xml version="1.0" encoding="utf-8"?>
<a:theme xmlns:a="http://schemas.openxmlformats.org/drawingml/2006/main" name="Office Theme">
  <a:themeElements>
    <a:clrScheme name="Custom 5">
      <a:dk1>
        <a:sysClr val="windowText" lastClr="000000"/>
      </a:dk1>
      <a:lt1>
        <a:sysClr val="window" lastClr="FFFFFF"/>
      </a:lt1>
      <a:dk2>
        <a:srgbClr val="44546A"/>
      </a:dk2>
      <a:lt2>
        <a:srgbClr val="E7E6E6"/>
      </a:lt2>
      <a:accent1>
        <a:srgbClr val="A53F52"/>
      </a:accent1>
      <a:accent2>
        <a:srgbClr val="E99757"/>
      </a:accent2>
      <a:accent3>
        <a:srgbClr val="2F3342"/>
      </a:accent3>
      <a:accent4>
        <a:srgbClr val="2C2153"/>
      </a:accent4>
      <a:accent5>
        <a:srgbClr val="01023B"/>
      </a:accent5>
      <a:accent6>
        <a:srgbClr val="7F7F7F"/>
      </a:accent6>
      <a:hlink>
        <a:srgbClr val="3A3838"/>
      </a:hlink>
      <a:folHlink>
        <a:srgbClr val="D0CECE"/>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ech presentation_Win32_LW_v2.potx" id="{3AEEB70B-72AA-432B-B699-7833EBF4B1FE}" vid="{14A49A59-25D4-4203-BE02-DE6939C7C5F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426e97fa315356fffbdcd9876fe988c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14b8f0def80e6d70ce3def20c90759a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Props1.xml><?xml version="1.0" encoding="utf-8"?>
<ds:datastoreItem xmlns:ds="http://schemas.openxmlformats.org/officeDocument/2006/customXml" ds:itemID="{1B7E2D32-4FDD-4266-880C-17595B801432}">
  <ds:schemaRefs>
    <ds:schemaRef ds:uri="http://schemas.microsoft.com/sharepoint/v3/contenttype/forms"/>
  </ds:schemaRefs>
</ds:datastoreItem>
</file>

<file path=customXml/itemProps2.xml><?xml version="1.0" encoding="utf-8"?>
<ds:datastoreItem xmlns:ds="http://schemas.openxmlformats.org/officeDocument/2006/customXml" ds:itemID="{55BB9993-D5F9-46FA-B2E5-80E3632E982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3D9F223-918A-45AF-9B53-56AB9E5E2182}">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Office Theme</Template>
  <TotalTime>819</TotalTime>
  <Words>2985</Words>
  <Application>Microsoft Office PowerPoint</Application>
  <PresentationFormat>Widescreen</PresentationFormat>
  <Paragraphs>368</Paragraphs>
  <Slides>37</Slides>
  <Notes>34</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37</vt:i4>
      </vt:variant>
    </vt:vector>
  </HeadingPairs>
  <TitlesOfParts>
    <vt:vector size="45" baseType="lpstr">
      <vt:lpstr>-apple-system</vt:lpstr>
      <vt:lpstr>Arial</vt:lpstr>
      <vt:lpstr>Bahnschrift SemiBold</vt:lpstr>
      <vt:lpstr>Bahnschrift SemiBold SemiConden</vt:lpstr>
      <vt:lpstr>Calibri</vt:lpstr>
      <vt:lpstr>Calibri Light</vt:lpstr>
      <vt:lpstr>Wingdings</vt:lpstr>
      <vt:lpstr>Office Theme</vt:lpstr>
      <vt:lpstr>Regression Model Car price prediction web app</vt:lpstr>
      <vt:lpstr>PowerPoint Presentation</vt:lpstr>
      <vt:lpstr>PowerPoint Presentation</vt:lpstr>
      <vt:lpstr>PowerPoint Presentation</vt:lpstr>
      <vt:lpstr>PowerPoint Presentation</vt:lpstr>
      <vt:lpstr>methodology</vt:lpstr>
      <vt:lpstr>methodology</vt:lpstr>
      <vt:lpstr>methodology</vt:lpstr>
      <vt:lpstr>methodology</vt:lpstr>
      <vt:lpstr>methodology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THANK YOU</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Exploratory analysis Location recommendations</dc:title>
  <dc:creator>tqluong7</dc:creator>
  <cp:lastModifiedBy>tqluong7</cp:lastModifiedBy>
  <cp:revision>37</cp:revision>
  <dcterms:created xsi:type="dcterms:W3CDTF">2021-03-31T00:46:10Z</dcterms:created>
  <dcterms:modified xsi:type="dcterms:W3CDTF">2021-04-15T20:18:30Z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